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79"/>
  </p:notesMasterIdLst>
  <p:sldIdLst>
    <p:sldId id="373" r:id="rId3"/>
    <p:sldId id="502" r:id="rId4"/>
    <p:sldId id="501" r:id="rId5"/>
    <p:sldId id="381" r:id="rId6"/>
    <p:sldId id="382" r:id="rId7"/>
    <p:sldId id="384" r:id="rId8"/>
    <p:sldId id="383" r:id="rId9"/>
    <p:sldId id="385" r:id="rId10"/>
    <p:sldId id="390" r:id="rId11"/>
    <p:sldId id="391" r:id="rId12"/>
    <p:sldId id="392" r:id="rId13"/>
    <p:sldId id="411" r:id="rId14"/>
    <p:sldId id="412" r:id="rId15"/>
    <p:sldId id="413" r:id="rId16"/>
    <p:sldId id="400" r:id="rId17"/>
    <p:sldId id="436" r:id="rId18"/>
    <p:sldId id="500" r:id="rId19"/>
    <p:sldId id="437" r:id="rId20"/>
    <p:sldId id="445" r:id="rId21"/>
    <p:sldId id="446" r:id="rId22"/>
    <p:sldId id="505" r:id="rId23"/>
    <p:sldId id="455" r:id="rId24"/>
    <p:sldId id="444" r:id="rId25"/>
    <p:sldId id="447" r:id="rId26"/>
    <p:sldId id="448" r:id="rId27"/>
    <p:sldId id="449" r:id="rId28"/>
    <p:sldId id="450" r:id="rId29"/>
    <p:sldId id="451" r:id="rId30"/>
    <p:sldId id="452" r:id="rId31"/>
    <p:sldId id="453" r:id="rId32"/>
    <p:sldId id="454" r:id="rId33"/>
    <p:sldId id="456" r:id="rId34"/>
    <p:sldId id="503" r:id="rId35"/>
    <p:sldId id="457" r:id="rId36"/>
    <p:sldId id="415" r:id="rId37"/>
    <p:sldId id="427" r:id="rId38"/>
    <p:sldId id="428" r:id="rId39"/>
    <p:sldId id="443" r:id="rId40"/>
    <p:sldId id="435" r:id="rId41"/>
    <p:sldId id="432" r:id="rId42"/>
    <p:sldId id="434" r:id="rId43"/>
    <p:sldId id="431" r:id="rId44"/>
    <p:sldId id="442" r:id="rId45"/>
    <p:sldId id="440" r:id="rId46"/>
    <p:sldId id="441" r:id="rId47"/>
    <p:sldId id="458" r:id="rId48"/>
    <p:sldId id="418" r:id="rId49"/>
    <p:sldId id="464" r:id="rId50"/>
    <p:sldId id="462" r:id="rId51"/>
    <p:sldId id="463" r:id="rId52"/>
    <p:sldId id="465" r:id="rId53"/>
    <p:sldId id="466" r:id="rId54"/>
    <p:sldId id="467" r:id="rId55"/>
    <p:sldId id="468" r:id="rId56"/>
    <p:sldId id="471" r:id="rId57"/>
    <p:sldId id="430" r:id="rId58"/>
    <p:sldId id="469" r:id="rId59"/>
    <p:sldId id="470" r:id="rId60"/>
    <p:sldId id="472" r:id="rId61"/>
    <p:sldId id="416" r:id="rId62"/>
    <p:sldId id="475" r:id="rId63"/>
    <p:sldId id="479" r:id="rId64"/>
    <p:sldId id="478" r:id="rId65"/>
    <p:sldId id="476" r:id="rId66"/>
    <p:sldId id="474" r:id="rId67"/>
    <p:sldId id="481" r:id="rId68"/>
    <p:sldId id="482" r:id="rId69"/>
    <p:sldId id="484" r:id="rId70"/>
    <p:sldId id="486" r:id="rId71"/>
    <p:sldId id="507" r:id="rId72"/>
    <p:sldId id="509" r:id="rId73"/>
    <p:sldId id="492" r:id="rId74"/>
    <p:sldId id="491" r:id="rId75"/>
    <p:sldId id="493" r:id="rId76"/>
    <p:sldId id="488" r:id="rId77"/>
    <p:sldId id="473" r:id="rId78"/>
  </p:sldIdLst>
  <p:sldSz cx="9144000" cy="6858000" type="screen4x3"/>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F00"/>
  </p:clrMru>
</p:presentationPr>
</file>

<file path=ppt/tableStyles.xml><?xml version="1.0" encoding="utf-8"?>
<a:tblStyleLst xmlns:a="http://schemas.openxmlformats.org/drawingml/2006/main" def="{D27102A9-8310-4765-A935-A1911B00CA5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94" autoAdjust="0"/>
    <p:restoredTop sz="64571" autoAdjust="0"/>
  </p:normalViewPr>
  <p:slideViewPr>
    <p:cSldViewPr>
      <p:cViewPr varScale="1">
        <p:scale>
          <a:sx n="59" d="100"/>
          <a:sy n="59" d="100"/>
        </p:scale>
        <p:origin x="-2026"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1" d="100"/>
          <a:sy n="71" d="100"/>
        </p:scale>
        <p:origin x="-2832"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D99627-B070-4C8E-A2E8-458815240545}"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77FCA827-2F8A-4A2D-802C-A80B895A7CA3}">
      <dgm:prSet phldrT="[Text]" custT="1"/>
      <dgm:spPr>
        <a:solidFill>
          <a:schemeClr val="tx2">
            <a:lumMod val="75000"/>
          </a:schemeClr>
        </a:solidFill>
      </dgm:spPr>
      <dgm:t>
        <a:bodyPr/>
        <a:lstStyle/>
        <a:p>
          <a:pPr rtl="0"/>
          <a:r>
            <a:rPr kumimoji="0" lang="en-US" sz="2800" b="1" i="0" u="none" strike="noStrike" cap="none" spc="0" normalizeH="0" baseline="0" noProof="0" dirty="0" smtClean="0">
              <a:ln>
                <a:noFill/>
              </a:ln>
              <a:solidFill>
                <a:schemeClr val="bg1"/>
              </a:solidFill>
              <a:effectLst/>
              <a:uLnTx/>
              <a:uFillTx/>
              <a:latin typeface="Californian FB" pitchFamily="18" charset="0"/>
              <a:ea typeface="+mj-ea"/>
              <a:cs typeface="+mj-cs"/>
            </a:rPr>
            <a:t>Instant</a:t>
          </a:r>
          <a:r>
            <a:rPr kumimoji="0" lang="en-US" sz="2800" b="1" i="0" u="none" strike="noStrike" cap="none" spc="0" normalizeH="0" noProof="0" dirty="0" smtClean="0">
              <a:ln>
                <a:noFill/>
              </a:ln>
              <a:solidFill>
                <a:schemeClr val="bg1"/>
              </a:solidFill>
              <a:effectLst/>
              <a:uLnTx/>
              <a:uFillTx/>
              <a:latin typeface="Californian FB" pitchFamily="18" charset="0"/>
              <a:ea typeface="+mj-ea"/>
              <a:cs typeface="+mj-cs"/>
            </a:rPr>
            <a:t> Listening launched:</a:t>
          </a:r>
          <a:br>
            <a:rPr kumimoji="0" lang="en-US" sz="2800" b="1" i="0" u="none" strike="noStrike" cap="none" spc="0" normalizeH="0" noProof="0" dirty="0" smtClean="0">
              <a:ln>
                <a:noFill/>
              </a:ln>
              <a:solidFill>
                <a:schemeClr val="bg1"/>
              </a:solidFill>
              <a:effectLst/>
              <a:uLnTx/>
              <a:uFillTx/>
              <a:latin typeface="Californian FB" pitchFamily="18" charset="0"/>
              <a:ea typeface="+mj-ea"/>
              <a:cs typeface="+mj-cs"/>
            </a:rPr>
          </a:br>
          <a:r>
            <a:rPr kumimoji="0" lang="en-US" sz="2800" b="1" i="0" u="none" strike="noStrike" cap="none" spc="0" normalizeH="0" noProof="0" dirty="0" smtClean="0">
              <a:ln>
                <a:noFill/>
              </a:ln>
              <a:solidFill>
                <a:schemeClr val="bg1"/>
              </a:solidFill>
              <a:effectLst/>
              <a:uLnTx/>
              <a:uFillTx/>
              <a:latin typeface="Californian FB" pitchFamily="18" charset="0"/>
              <a:ea typeface="+mj-ea"/>
              <a:cs typeface="+mj-cs"/>
            </a:rPr>
            <a:t>January 12, 2000</a:t>
          </a:r>
          <a:endParaRPr lang="en-US" sz="2800" b="1" dirty="0">
            <a:solidFill>
              <a:schemeClr val="bg1"/>
            </a:solidFill>
            <a:latin typeface="Californian FB" pitchFamily="18" charset="0"/>
          </a:endParaRPr>
        </a:p>
      </dgm:t>
    </dgm:pt>
    <dgm:pt modelId="{D2D51552-072E-44EF-8B5C-FF2AC42D110B}" type="parTrans" cxnId="{2C469F98-44F5-4436-8844-7235D96383CD}">
      <dgm:prSet/>
      <dgm:spPr/>
      <dgm:t>
        <a:bodyPr/>
        <a:lstStyle/>
        <a:p>
          <a:endParaRPr lang="en-US" sz="2000" b="1">
            <a:solidFill>
              <a:schemeClr val="bg1"/>
            </a:solidFill>
            <a:latin typeface="Californian FB" pitchFamily="18" charset="0"/>
          </a:endParaRPr>
        </a:p>
      </dgm:t>
    </dgm:pt>
    <dgm:pt modelId="{3EA3A150-2E50-471F-AB03-E6A0F71EBCF5}" type="sibTrans" cxnId="{2C469F98-44F5-4436-8844-7235D96383CD}">
      <dgm:prSet custT="1"/>
      <dgm:spPr/>
      <dgm:t>
        <a:bodyPr/>
        <a:lstStyle/>
        <a:p>
          <a:endParaRPr lang="en-US" sz="4000" b="1">
            <a:solidFill>
              <a:schemeClr val="bg1"/>
            </a:solidFill>
            <a:latin typeface="Californian FB" pitchFamily="18" charset="0"/>
          </a:endParaRPr>
        </a:p>
      </dgm:t>
    </dgm:pt>
    <dgm:pt modelId="{45BECC23-CE55-4610-BB67-B76F5ACFA1DE}">
      <dgm:prSet phldrT="[Text]" custT="1"/>
      <dgm:spPr>
        <a:solidFill>
          <a:srgbClr val="C00000"/>
        </a:solidFill>
      </dgm:spPr>
      <dgm:t>
        <a:bodyPr/>
        <a:lstStyle/>
        <a:p>
          <a:pPr rtl="0"/>
          <a:r>
            <a:rPr kumimoji="0" lang="en-US" sz="2800" b="1" i="0" u="none" strike="noStrike" cap="none" spc="0" normalizeH="0" baseline="0" noProof="0" dirty="0" smtClean="0">
              <a:ln>
                <a:noFill/>
              </a:ln>
              <a:solidFill>
                <a:schemeClr val="bg1"/>
              </a:solidFill>
              <a:effectLst/>
              <a:uLnTx/>
              <a:uFillTx/>
              <a:latin typeface="Californian FB" pitchFamily="18" charset="0"/>
              <a:ea typeface="+mj-ea"/>
              <a:cs typeface="+mj-cs"/>
            </a:rPr>
            <a:t>MP3.com sued</a:t>
          </a:r>
          <a:r>
            <a:rPr kumimoji="0" lang="en-US" sz="2800" b="1" i="0" u="none" strike="noStrike" cap="none" spc="0" normalizeH="0" noProof="0" dirty="0" smtClean="0">
              <a:ln>
                <a:noFill/>
              </a:ln>
              <a:solidFill>
                <a:schemeClr val="bg1"/>
              </a:solidFill>
              <a:effectLst/>
              <a:uLnTx/>
              <a:uFillTx/>
              <a:latin typeface="Californian FB" pitchFamily="18" charset="0"/>
              <a:ea typeface="+mj-ea"/>
              <a:cs typeface="+mj-cs"/>
            </a:rPr>
            <a:t> by </a:t>
          </a:r>
          <a:r>
            <a:rPr kumimoji="0" lang="en-US" sz="2800" b="1" i="0" u="none" strike="noStrike" cap="none" spc="0" normalizeH="0" baseline="0" noProof="0" dirty="0" smtClean="0">
              <a:ln>
                <a:noFill/>
              </a:ln>
              <a:solidFill>
                <a:schemeClr val="bg1"/>
              </a:solidFill>
              <a:effectLst/>
              <a:uLnTx/>
              <a:uFillTx/>
              <a:latin typeface="Californian FB" pitchFamily="18" charset="0"/>
              <a:ea typeface="+mj-ea"/>
              <a:cs typeface="+mj-cs"/>
            </a:rPr>
            <a:t>UMG et al.:</a:t>
          </a:r>
          <a:r>
            <a:rPr kumimoji="0" lang="en-US" sz="2800" b="1" i="0" u="none" strike="noStrike" cap="none" spc="0" normalizeH="0" noProof="0" dirty="0" smtClean="0">
              <a:ln>
                <a:noFill/>
              </a:ln>
              <a:solidFill>
                <a:schemeClr val="bg1"/>
              </a:solidFill>
              <a:effectLst/>
              <a:uLnTx/>
              <a:uFillTx/>
              <a:latin typeface="Californian FB" pitchFamily="18" charset="0"/>
              <a:ea typeface="+mj-ea"/>
              <a:cs typeface="+mj-cs"/>
            </a:rPr>
            <a:t/>
          </a:r>
          <a:br>
            <a:rPr kumimoji="0" lang="en-US" sz="2800" b="1" i="0" u="none" strike="noStrike" cap="none" spc="0" normalizeH="0" noProof="0" dirty="0" smtClean="0">
              <a:ln>
                <a:noFill/>
              </a:ln>
              <a:solidFill>
                <a:schemeClr val="bg1"/>
              </a:solidFill>
              <a:effectLst/>
              <a:uLnTx/>
              <a:uFillTx/>
              <a:latin typeface="Californian FB" pitchFamily="18" charset="0"/>
              <a:ea typeface="+mj-ea"/>
              <a:cs typeface="+mj-cs"/>
            </a:rPr>
          </a:br>
          <a:r>
            <a:rPr kumimoji="0" lang="en-US" sz="2800" b="1" i="0" u="none" strike="noStrike" cap="none" spc="0" normalizeH="0" noProof="0" dirty="0" smtClean="0">
              <a:ln>
                <a:noFill/>
              </a:ln>
              <a:solidFill>
                <a:schemeClr val="bg1"/>
              </a:solidFill>
              <a:effectLst/>
              <a:uLnTx/>
              <a:uFillTx/>
              <a:latin typeface="Californian FB" pitchFamily="18" charset="0"/>
              <a:ea typeface="+mj-ea"/>
              <a:cs typeface="+mj-cs"/>
            </a:rPr>
            <a:t>January 21, 2000</a:t>
          </a:r>
          <a:endParaRPr lang="en-US" sz="2800" b="1" dirty="0">
            <a:solidFill>
              <a:schemeClr val="bg1"/>
            </a:solidFill>
            <a:latin typeface="Californian FB" pitchFamily="18" charset="0"/>
          </a:endParaRPr>
        </a:p>
      </dgm:t>
    </dgm:pt>
    <dgm:pt modelId="{5ED1A325-0B3F-4C9A-BE8B-6E4E1C3D98F7}" type="parTrans" cxnId="{A6A12252-F1AD-4248-AB31-3B3BE654838D}">
      <dgm:prSet/>
      <dgm:spPr/>
      <dgm:t>
        <a:bodyPr/>
        <a:lstStyle/>
        <a:p>
          <a:endParaRPr lang="en-US" sz="2000" b="1">
            <a:solidFill>
              <a:schemeClr val="bg1"/>
            </a:solidFill>
            <a:latin typeface="Californian FB" pitchFamily="18" charset="0"/>
          </a:endParaRPr>
        </a:p>
      </dgm:t>
    </dgm:pt>
    <dgm:pt modelId="{D80DC92F-0969-4659-84F0-C1BEF4E644D3}" type="sibTrans" cxnId="{A6A12252-F1AD-4248-AB31-3B3BE654838D}">
      <dgm:prSet custT="1"/>
      <dgm:spPr/>
      <dgm:t>
        <a:bodyPr/>
        <a:lstStyle/>
        <a:p>
          <a:endParaRPr lang="en-US" sz="4000" b="1">
            <a:solidFill>
              <a:schemeClr val="bg1"/>
            </a:solidFill>
            <a:latin typeface="Californian FB" pitchFamily="18" charset="0"/>
          </a:endParaRPr>
        </a:p>
      </dgm:t>
    </dgm:pt>
    <dgm:pt modelId="{3F1E970D-E60A-4CB1-8DA1-CF926696B17B}">
      <dgm:prSet phldrT="[Text]" custT="1"/>
      <dgm:spPr>
        <a:solidFill>
          <a:schemeClr val="bg2">
            <a:lumMod val="50000"/>
          </a:schemeClr>
        </a:solidFill>
      </dgm:spPr>
      <dgm:t>
        <a:bodyPr/>
        <a:lstStyle/>
        <a:p>
          <a:pPr rtl="0"/>
          <a:r>
            <a:rPr kumimoji="0" lang="en-US" sz="2800" b="1" i="0" u="none" strike="noStrike" cap="none" spc="0" normalizeH="0" baseline="0" noProof="0" dirty="0" smtClean="0">
              <a:ln>
                <a:noFill/>
              </a:ln>
              <a:solidFill>
                <a:schemeClr val="bg1"/>
              </a:solidFill>
              <a:effectLst/>
              <a:uLnTx/>
              <a:uFillTx/>
              <a:latin typeface="Californian FB" pitchFamily="18" charset="0"/>
              <a:ea typeface="+mj-ea"/>
              <a:cs typeface="+mj-cs"/>
            </a:rPr>
            <a:t>Summary judgment in favor of UMG:</a:t>
          </a:r>
          <a:r>
            <a:rPr kumimoji="0" lang="en-US" sz="2800" b="1" i="0" u="none" strike="noStrike" cap="none" spc="0" normalizeH="0" noProof="0" dirty="0" smtClean="0">
              <a:ln>
                <a:noFill/>
              </a:ln>
              <a:solidFill>
                <a:schemeClr val="bg1"/>
              </a:solidFill>
              <a:effectLst/>
              <a:uLnTx/>
              <a:uFillTx/>
              <a:latin typeface="Californian FB" pitchFamily="18" charset="0"/>
              <a:ea typeface="+mj-ea"/>
              <a:cs typeface="+mj-cs"/>
            </a:rPr>
            <a:t/>
          </a:r>
          <a:br>
            <a:rPr kumimoji="0" lang="en-US" sz="2800" b="1" i="0" u="none" strike="noStrike" cap="none" spc="0" normalizeH="0" noProof="0" dirty="0" smtClean="0">
              <a:ln>
                <a:noFill/>
              </a:ln>
              <a:solidFill>
                <a:schemeClr val="bg1"/>
              </a:solidFill>
              <a:effectLst/>
              <a:uLnTx/>
              <a:uFillTx/>
              <a:latin typeface="Californian FB" pitchFamily="18" charset="0"/>
              <a:ea typeface="+mj-ea"/>
              <a:cs typeface="+mj-cs"/>
            </a:rPr>
          </a:br>
          <a:r>
            <a:rPr kumimoji="0" lang="en-US" sz="2800" b="1" i="0" u="none" strike="noStrike" cap="none" spc="0" normalizeH="0" noProof="0" dirty="0" smtClean="0">
              <a:ln>
                <a:noFill/>
              </a:ln>
              <a:solidFill>
                <a:schemeClr val="bg1"/>
              </a:solidFill>
              <a:effectLst/>
              <a:uLnTx/>
              <a:uFillTx/>
              <a:latin typeface="Californian FB" pitchFamily="18" charset="0"/>
              <a:ea typeface="+mj-ea"/>
              <a:cs typeface="+mj-cs"/>
            </a:rPr>
            <a:t>April 28, 2000</a:t>
          </a:r>
          <a:endParaRPr lang="en-US" sz="2800" b="1" dirty="0">
            <a:solidFill>
              <a:schemeClr val="bg1"/>
            </a:solidFill>
            <a:latin typeface="Californian FB" pitchFamily="18" charset="0"/>
          </a:endParaRPr>
        </a:p>
      </dgm:t>
    </dgm:pt>
    <dgm:pt modelId="{A95C089A-1CA5-4EC0-B32F-A367BAD988CB}" type="parTrans" cxnId="{8E68F67F-ADD6-49B6-8121-1B854AB6784F}">
      <dgm:prSet/>
      <dgm:spPr/>
      <dgm:t>
        <a:bodyPr/>
        <a:lstStyle/>
        <a:p>
          <a:endParaRPr lang="en-US" sz="2000" b="1">
            <a:solidFill>
              <a:schemeClr val="bg1"/>
            </a:solidFill>
            <a:latin typeface="Californian FB" pitchFamily="18" charset="0"/>
          </a:endParaRPr>
        </a:p>
      </dgm:t>
    </dgm:pt>
    <dgm:pt modelId="{5925B64A-2A11-4B26-9D0A-A7BB5485CE38}" type="sibTrans" cxnId="{8E68F67F-ADD6-49B6-8121-1B854AB6784F}">
      <dgm:prSet/>
      <dgm:spPr/>
      <dgm:t>
        <a:bodyPr/>
        <a:lstStyle/>
        <a:p>
          <a:endParaRPr lang="en-US" sz="2000" b="1">
            <a:solidFill>
              <a:schemeClr val="bg1"/>
            </a:solidFill>
            <a:latin typeface="Californian FB" pitchFamily="18" charset="0"/>
          </a:endParaRPr>
        </a:p>
      </dgm:t>
    </dgm:pt>
    <dgm:pt modelId="{828E4289-A195-4AC9-AB09-E59FD9550563}" type="pres">
      <dgm:prSet presAssocID="{29D99627-B070-4C8E-A2E8-458815240545}" presName="outerComposite" presStyleCnt="0">
        <dgm:presLayoutVars>
          <dgm:chMax val="5"/>
          <dgm:dir/>
          <dgm:resizeHandles val="exact"/>
        </dgm:presLayoutVars>
      </dgm:prSet>
      <dgm:spPr/>
      <dgm:t>
        <a:bodyPr/>
        <a:lstStyle/>
        <a:p>
          <a:endParaRPr lang="en-US"/>
        </a:p>
      </dgm:t>
    </dgm:pt>
    <dgm:pt modelId="{254D9E11-BC37-47A9-8F41-3E3DF1287FFC}" type="pres">
      <dgm:prSet presAssocID="{29D99627-B070-4C8E-A2E8-458815240545}" presName="dummyMaxCanvas" presStyleCnt="0">
        <dgm:presLayoutVars/>
      </dgm:prSet>
      <dgm:spPr/>
    </dgm:pt>
    <dgm:pt modelId="{F4D89FA6-C9BE-4341-A6FE-DEFB34B86532}" type="pres">
      <dgm:prSet presAssocID="{29D99627-B070-4C8E-A2E8-458815240545}" presName="ThreeNodes_1" presStyleLbl="node1" presStyleIdx="0" presStyleCnt="3">
        <dgm:presLayoutVars>
          <dgm:bulletEnabled val="1"/>
        </dgm:presLayoutVars>
      </dgm:prSet>
      <dgm:spPr/>
      <dgm:t>
        <a:bodyPr/>
        <a:lstStyle/>
        <a:p>
          <a:endParaRPr lang="en-US"/>
        </a:p>
      </dgm:t>
    </dgm:pt>
    <dgm:pt modelId="{A76776BE-60CF-47F8-8EAD-F8D7C76A193A}" type="pres">
      <dgm:prSet presAssocID="{29D99627-B070-4C8E-A2E8-458815240545}" presName="ThreeNodes_2" presStyleLbl="node1" presStyleIdx="1" presStyleCnt="3">
        <dgm:presLayoutVars>
          <dgm:bulletEnabled val="1"/>
        </dgm:presLayoutVars>
      </dgm:prSet>
      <dgm:spPr/>
      <dgm:t>
        <a:bodyPr/>
        <a:lstStyle/>
        <a:p>
          <a:endParaRPr lang="en-US"/>
        </a:p>
      </dgm:t>
    </dgm:pt>
    <dgm:pt modelId="{409B8FD6-EF57-4DD9-B1C0-112B07ADE94D}" type="pres">
      <dgm:prSet presAssocID="{29D99627-B070-4C8E-A2E8-458815240545}" presName="ThreeNodes_3" presStyleLbl="node1" presStyleIdx="2" presStyleCnt="3">
        <dgm:presLayoutVars>
          <dgm:bulletEnabled val="1"/>
        </dgm:presLayoutVars>
      </dgm:prSet>
      <dgm:spPr/>
      <dgm:t>
        <a:bodyPr/>
        <a:lstStyle/>
        <a:p>
          <a:endParaRPr lang="en-US"/>
        </a:p>
      </dgm:t>
    </dgm:pt>
    <dgm:pt modelId="{FEFB1DC9-8AC5-4594-A9C0-87C7DA37E4B3}" type="pres">
      <dgm:prSet presAssocID="{29D99627-B070-4C8E-A2E8-458815240545}" presName="ThreeConn_1-2" presStyleLbl="fgAccFollowNode1" presStyleIdx="0" presStyleCnt="2">
        <dgm:presLayoutVars>
          <dgm:bulletEnabled val="1"/>
        </dgm:presLayoutVars>
      </dgm:prSet>
      <dgm:spPr/>
      <dgm:t>
        <a:bodyPr/>
        <a:lstStyle/>
        <a:p>
          <a:endParaRPr lang="en-US"/>
        </a:p>
      </dgm:t>
    </dgm:pt>
    <dgm:pt modelId="{A27F15CB-0CC8-4458-9E5B-DA12E2F0420D}" type="pres">
      <dgm:prSet presAssocID="{29D99627-B070-4C8E-A2E8-458815240545}" presName="ThreeConn_2-3" presStyleLbl="fgAccFollowNode1" presStyleIdx="1" presStyleCnt="2">
        <dgm:presLayoutVars>
          <dgm:bulletEnabled val="1"/>
        </dgm:presLayoutVars>
      </dgm:prSet>
      <dgm:spPr/>
      <dgm:t>
        <a:bodyPr/>
        <a:lstStyle/>
        <a:p>
          <a:endParaRPr lang="en-US"/>
        </a:p>
      </dgm:t>
    </dgm:pt>
    <dgm:pt modelId="{66E73294-40CF-499D-8DD0-B136E93F4252}" type="pres">
      <dgm:prSet presAssocID="{29D99627-B070-4C8E-A2E8-458815240545}" presName="ThreeNodes_1_text" presStyleLbl="node1" presStyleIdx="2" presStyleCnt="3">
        <dgm:presLayoutVars>
          <dgm:bulletEnabled val="1"/>
        </dgm:presLayoutVars>
      </dgm:prSet>
      <dgm:spPr/>
      <dgm:t>
        <a:bodyPr/>
        <a:lstStyle/>
        <a:p>
          <a:endParaRPr lang="en-US"/>
        </a:p>
      </dgm:t>
    </dgm:pt>
    <dgm:pt modelId="{6DCA1EF8-D5A0-422D-8BE2-30AFA6B32326}" type="pres">
      <dgm:prSet presAssocID="{29D99627-B070-4C8E-A2E8-458815240545}" presName="ThreeNodes_2_text" presStyleLbl="node1" presStyleIdx="2" presStyleCnt="3">
        <dgm:presLayoutVars>
          <dgm:bulletEnabled val="1"/>
        </dgm:presLayoutVars>
      </dgm:prSet>
      <dgm:spPr/>
      <dgm:t>
        <a:bodyPr/>
        <a:lstStyle/>
        <a:p>
          <a:endParaRPr lang="en-US"/>
        </a:p>
      </dgm:t>
    </dgm:pt>
    <dgm:pt modelId="{ABFB8A96-329A-4C76-A3BD-B2CF14821B4A}" type="pres">
      <dgm:prSet presAssocID="{29D99627-B070-4C8E-A2E8-458815240545}" presName="ThreeNodes_3_text" presStyleLbl="node1" presStyleIdx="2" presStyleCnt="3">
        <dgm:presLayoutVars>
          <dgm:bulletEnabled val="1"/>
        </dgm:presLayoutVars>
      </dgm:prSet>
      <dgm:spPr/>
      <dgm:t>
        <a:bodyPr/>
        <a:lstStyle/>
        <a:p>
          <a:endParaRPr lang="en-US"/>
        </a:p>
      </dgm:t>
    </dgm:pt>
  </dgm:ptLst>
  <dgm:cxnLst>
    <dgm:cxn modelId="{8E68F67F-ADD6-49B6-8121-1B854AB6784F}" srcId="{29D99627-B070-4C8E-A2E8-458815240545}" destId="{3F1E970D-E60A-4CB1-8DA1-CF926696B17B}" srcOrd="2" destOrd="0" parTransId="{A95C089A-1CA5-4EC0-B32F-A367BAD988CB}" sibTransId="{5925B64A-2A11-4B26-9D0A-A7BB5485CE38}"/>
    <dgm:cxn modelId="{3C61425D-730F-4372-9A7F-4EE4AEB13682}" type="presOf" srcId="{3F1E970D-E60A-4CB1-8DA1-CF926696B17B}" destId="{409B8FD6-EF57-4DD9-B1C0-112B07ADE94D}" srcOrd="0" destOrd="0" presId="urn:microsoft.com/office/officeart/2005/8/layout/vProcess5"/>
    <dgm:cxn modelId="{E9AD219A-6418-462E-9EF1-02A7A69C68EE}" type="presOf" srcId="{3F1E970D-E60A-4CB1-8DA1-CF926696B17B}" destId="{ABFB8A96-329A-4C76-A3BD-B2CF14821B4A}" srcOrd="1" destOrd="0" presId="urn:microsoft.com/office/officeart/2005/8/layout/vProcess5"/>
    <dgm:cxn modelId="{9F3C8BA1-DD42-477A-BC20-9CB55F619647}" type="presOf" srcId="{45BECC23-CE55-4610-BB67-B76F5ACFA1DE}" destId="{6DCA1EF8-D5A0-422D-8BE2-30AFA6B32326}" srcOrd="1" destOrd="0" presId="urn:microsoft.com/office/officeart/2005/8/layout/vProcess5"/>
    <dgm:cxn modelId="{36A0E790-A117-439C-A877-178ECA8091A3}" type="presOf" srcId="{3EA3A150-2E50-471F-AB03-E6A0F71EBCF5}" destId="{FEFB1DC9-8AC5-4594-A9C0-87C7DA37E4B3}" srcOrd="0" destOrd="0" presId="urn:microsoft.com/office/officeart/2005/8/layout/vProcess5"/>
    <dgm:cxn modelId="{2C469F98-44F5-4436-8844-7235D96383CD}" srcId="{29D99627-B070-4C8E-A2E8-458815240545}" destId="{77FCA827-2F8A-4A2D-802C-A80B895A7CA3}" srcOrd="0" destOrd="0" parTransId="{D2D51552-072E-44EF-8B5C-FF2AC42D110B}" sibTransId="{3EA3A150-2E50-471F-AB03-E6A0F71EBCF5}"/>
    <dgm:cxn modelId="{4BE96057-5F2C-4F47-BB9A-F7C1E79E5A4C}" type="presOf" srcId="{D80DC92F-0969-4659-84F0-C1BEF4E644D3}" destId="{A27F15CB-0CC8-4458-9E5B-DA12E2F0420D}" srcOrd="0" destOrd="0" presId="urn:microsoft.com/office/officeart/2005/8/layout/vProcess5"/>
    <dgm:cxn modelId="{EB2A6B09-E6B8-476C-A19D-DAB3FD133876}" type="presOf" srcId="{77FCA827-2F8A-4A2D-802C-A80B895A7CA3}" destId="{F4D89FA6-C9BE-4341-A6FE-DEFB34B86532}" srcOrd="0" destOrd="0" presId="urn:microsoft.com/office/officeart/2005/8/layout/vProcess5"/>
    <dgm:cxn modelId="{10D00C17-7767-4EB8-8EA4-1368C05DAFFB}" type="presOf" srcId="{77FCA827-2F8A-4A2D-802C-A80B895A7CA3}" destId="{66E73294-40CF-499D-8DD0-B136E93F4252}" srcOrd="1" destOrd="0" presId="urn:microsoft.com/office/officeart/2005/8/layout/vProcess5"/>
    <dgm:cxn modelId="{CAC39B1A-612B-4654-AF5F-1A85726D81E7}" type="presOf" srcId="{29D99627-B070-4C8E-A2E8-458815240545}" destId="{828E4289-A195-4AC9-AB09-E59FD9550563}" srcOrd="0" destOrd="0" presId="urn:microsoft.com/office/officeart/2005/8/layout/vProcess5"/>
    <dgm:cxn modelId="{81942709-D9CA-4C42-9A05-3A59A0F4232D}" type="presOf" srcId="{45BECC23-CE55-4610-BB67-B76F5ACFA1DE}" destId="{A76776BE-60CF-47F8-8EAD-F8D7C76A193A}" srcOrd="0" destOrd="0" presId="urn:microsoft.com/office/officeart/2005/8/layout/vProcess5"/>
    <dgm:cxn modelId="{A6A12252-F1AD-4248-AB31-3B3BE654838D}" srcId="{29D99627-B070-4C8E-A2E8-458815240545}" destId="{45BECC23-CE55-4610-BB67-B76F5ACFA1DE}" srcOrd="1" destOrd="0" parTransId="{5ED1A325-0B3F-4C9A-BE8B-6E4E1C3D98F7}" sibTransId="{D80DC92F-0969-4659-84F0-C1BEF4E644D3}"/>
    <dgm:cxn modelId="{1A996D9A-5BF6-4995-A441-28E212C3683E}" type="presParOf" srcId="{828E4289-A195-4AC9-AB09-E59FD9550563}" destId="{254D9E11-BC37-47A9-8F41-3E3DF1287FFC}" srcOrd="0" destOrd="0" presId="urn:microsoft.com/office/officeart/2005/8/layout/vProcess5"/>
    <dgm:cxn modelId="{4C1D1FF9-8350-40AB-9F3C-9971E58EE07D}" type="presParOf" srcId="{828E4289-A195-4AC9-AB09-E59FD9550563}" destId="{F4D89FA6-C9BE-4341-A6FE-DEFB34B86532}" srcOrd="1" destOrd="0" presId="urn:microsoft.com/office/officeart/2005/8/layout/vProcess5"/>
    <dgm:cxn modelId="{06D3C5D9-A46E-465D-A497-B91131066AA2}" type="presParOf" srcId="{828E4289-A195-4AC9-AB09-E59FD9550563}" destId="{A76776BE-60CF-47F8-8EAD-F8D7C76A193A}" srcOrd="2" destOrd="0" presId="urn:microsoft.com/office/officeart/2005/8/layout/vProcess5"/>
    <dgm:cxn modelId="{126C54A2-CBA5-4DE5-AAA6-958FDF1CCE3A}" type="presParOf" srcId="{828E4289-A195-4AC9-AB09-E59FD9550563}" destId="{409B8FD6-EF57-4DD9-B1C0-112B07ADE94D}" srcOrd="3" destOrd="0" presId="urn:microsoft.com/office/officeart/2005/8/layout/vProcess5"/>
    <dgm:cxn modelId="{F25208CB-90FC-4B39-9A9D-F22C0EBB4CFC}" type="presParOf" srcId="{828E4289-A195-4AC9-AB09-E59FD9550563}" destId="{FEFB1DC9-8AC5-4594-A9C0-87C7DA37E4B3}" srcOrd="4" destOrd="0" presId="urn:microsoft.com/office/officeart/2005/8/layout/vProcess5"/>
    <dgm:cxn modelId="{A92FDD49-37D8-452F-A499-1CEAF282A728}" type="presParOf" srcId="{828E4289-A195-4AC9-AB09-E59FD9550563}" destId="{A27F15CB-0CC8-4458-9E5B-DA12E2F0420D}" srcOrd="5" destOrd="0" presId="urn:microsoft.com/office/officeart/2005/8/layout/vProcess5"/>
    <dgm:cxn modelId="{10C3531C-9943-483D-A7F6-94DC737BA22C}" type="presParOf" srcId="{828E4289-A195-4AC9-AB09-E59FD9550563}" destId="{66E73294-40CF-499D-8DD0-B136E93F4252}" srcOrd="6" destOrd="0" presId="urn:microsoft.com/office/officeart/2005/8/layout/vProcess5"/>
    <dgm:cxn modelId="{D62603E6-E750-4783-8F6A-4442BBC5BFFB}" type="presParOf" srcId="{828E4289-A195-4AC9-AB09-E59FD9550563}" destId="{6DCA1EF8-D5A0-422D-8BE2-30AFA6B32326}" srcOrd="7" destOrd="0" presId="urn:microsoft.com/office/officeart/2005/8/layout/vProcess5"/>
    <dgm:cxn modelId="{94A1540B-49AA-425E-BE94-B1F38FCDC4FC}" type="presParOf" srcId="{828E4289-A195-4AC9-AB09-E59FD9550563}" destId="{ABFB8A96-329A-4C76-A3BD-B2CF14821B4A}" srcOrd="8" destOrd="0" presId="urn:microsoft.com/office/officeart/2005/8/layout/v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4D89FA6-C9BE-4341-A6FE-DEFB34B86532}">
      <dsp:nvSpPr>
        <dsp:cNvPr id="0" name=""/>
        <dsp:cNvSpPr/>
      </dsp:nvSpPr>
      <dsp:spPr>
        <a:xfrm>
          <a:off x="0" y="0"/>
          <a:ext cx="7772400" cy="1219200"/>
        </a:xfrm>
        <a:prstGeom prst="roundRect">
          <a:avLst>
            <a:gd name="adj" fmla="val 10000"/>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kumimoji="0" lang="en-US" sz="2800" b="1" i="0" u="none" strike="noStrike" kern="1200" cap="none" spc="0" normalizeH="0" baseline="0" noProof="0" dirty="0" smtClean="0">
              <a:ln>
                <a:noFill/>
              </a:ln>
              <a:solidFill>
                <a:schemeClr val="bg1"/>
              </a:solidFill>
              <a:effectLst/>
              <a:uLnTx/>
              <a:uFillTx/>
              <a:latin typeface="Californian FB" pitchFamily="18" charset="0"/>
              <a:ea typeface="+mj-ea"/>
              <a:cs typeface="+mj-cs"/>
            </a:rPr>
            <a:t>Instant</a:t>
          </a:r>
          <a:r>
            <a:rPr kumimoji="0" lang="en-US" sz="2800" b="1" i="0" u="none" strike="noStrike" kern="1200" cap="none" spc="0" normalizeH="0" noProof="0" dirty="0" smtClean="0">
              <a:ln>
                <a:noFill/>
              </a:ln>
              <a:solidFill>
                <a:schemeClr val="bg1"/>
              </a:solidFill>
              <a:effectLst/>
              <a:uLnTx/>
              <a:uFillTx/>
              <a:latin typeface="Californian FB" pitchFamily="18" charset="0"/>
              <a:ea typeface="+mj-ea"/>
              <a:cs typeface="+mj-cs"/>
            </a:rPr>
            <a:t> Listening launched:</a:t>
          </a:r>
          <a:br>
            <a:rPr kumimoji="0" lang="en-US" sz="2800" b="1" i="0" u="none" strike="noStrike" kern="1200" cap="none" spc="0" normalizeH="0" noProof="0" dirty="0" smtClean="0">
              <a:ln>
                <a:noFill/>
              </a:ln>
              <a:solidFill>
                <a:schemeClr val="bg1"/>
              </a:solidFill>
              <a:effectLst/>
              <a:uLnTx/>
              <a:uFillTx/>
              <a:latin typeface="Californian FB" pitchFamily="18" charset="0"/>
              <a:ea typeface="+mj-ea"/>
              <a:cs typeface="+mj-cs"/>
            </a:rPr>
          </a:br>
          <a:r>
            <a:rPr kumimoji="0" lang="en-US" sz="2800" b="1" i="0" u="none" strike="noStrike" kern="1200" cap="none" spc="0" normalizeH="0" noProof="0" dirty="0" smtClean="0">
              <a:ln>
                <a:noFill/>
              </a:ln>
              <a:solidFill>
                <a:schemeClr val="bg1"/>
              </a:solidFill>
              <a:effectLst/>
              <a:uLnTx/>
              <a:uFillTx/>
              <a:latin typeface="Californian FB" pitchFamily="18" charset="0"/>
              <a:ea typeface="+mj-ea"/>
              <a:cs typeface="+mj-cs"/>
            </a:rPr>
            <a:t>January 12, 2000</a:t>
          </a:r>
          <a:endParaRPr lang="en-US" sz="2800" b="1" kern="1200" dirty="0">
            <a:solidFill>
              <a:schemeClr val="bg1"/>
            </a:solidFill>
            <a:latin typeface="Californian FB" pitchFamily="18" charset="0"/>
          </a:endParaRPr>
        </a:p>
      </dsp:txBody>
      <dsp:txXfrm>
        <a:off x="0" y="0"/>
        <a:ext cx="6528206" cy="1219200"/>
      </dsp:txXfrm>
    </dsp:sp>
    <dsp:sp modelId="{A76776BE-60CF-47F8-8EAD-F8D7C76A193A}">
      <dsp:nvSpPr>
        <dsp:cNvPr id="0" name=""/>
        <dsp:cNvSpPr/>
      </dsp:nvSpPr>
      <dsp:spPr>
        <a:xfrm>
          <a:off x="685799" y="1422399"/>
          <a:ext cx="7772400" cy="1219200"/>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kumimoji="0" lang="en-US" sz="2800" b="1" i="0" u="none" strike="noStrike" kern="1200" cap="none" spc="0" normalizeH="0" baseline="0" noProof="0" dirty="0" smtClean="0">
              <a:ln>
                <a:noFill/>
              </a:ln>
              <a:solidFill>
                <a:schemeClr val="bg1"/>
              </a:solidFill>
              <a:effectLst/>
              <a:uLnTx/>
              <a:uFillTx/>
              <a:latin typeface="Californian FB" pitchFamily="18" charset="0"/>
              <a:ea typeface="+mj-ea"/>
              <a:cs typeface="+mj-cs"/>
            </a:rPr>
            <a:t>MP3.com sued</a:t>
          </a:r>
          <a:r>
            <a:rPr kumimoji="0" lang="en-US" sz="2800" b="1" i="0" u="none" strike="noStrike" kern="1200" cap="none" spc="0" normalizeH="0" noProof="0" dirty="0" smtClean="0">
              <a:ln>
                <a:noFill/>
              </a:ln>
              <a:solidFill>
                <a:schemeClr val="bg1"/>
              </a:solidFill>
              <a:effectLst/>
              <a:uLnTx/>
              <a:uFillTx/>
              <a:latin typeface="Californian FB" pitchFamily="18" charset="0"/>
              <a:ea typeface="+mj-ea"/>
              <a:cs typeface="+mj-cs"/>
            </a:rPr>
            <a:t> by </a:t>
          </a:r>
          <a:r>
            <a:rPr kumimoji="0" lang="en-US" sz="2800" b="1" i="0" u="none" strike="noStrike" kern="1200" cap="none" spc="0" normalizeH="0" baseline="0" noProof="0" dirty="0" smtClean="0">
              <a:ln>
                <a:noFill/>
              </a:ln>
              <a:solidFill>
                <a:schemeClr val="bg1"/>
              </a:solidFill>
              <a:effectLst/>
              <a:uLnTx/>
              <a:uFillTx/>
              <a:latin typeface="Californian FB" pitchFamily="18" charset="0"/>
              <a:ea typeface="+mj-ea"/>
              <a:cs typeface="+mj-cs"/>
            </a:rPr>
            <a:t>UMG et al.:</a:t>
          </a:r>
          <a:r>
            <a:rPr kumimoji="0" lang="en-US" sz="2800" b="1" i="0" u="none" strike="noStrike" kern="1200" cap="none" spc="0" normalizeH="0" noProof="0" dirty="0" smtClean="0">
              <a:ln>
                <a:noFill/>
              </a:ln>
              <a:solidFill>
                <a:schemeClr val="bg1"/>
              </a:solidFill>
              <a:effectLst/>
              <a:uLnTx/>
              <a:uFillTx/>
              <a:latin typeface="Californian FB" pitchFamily="18" charset="0"/>
              <a:ea typeface="+mj-ea"/>
              <a:cs typeface="+mj-cs"/>
            </a:rPr>
            <a:t/>
          </a:r>
          <a:br>
            <a:rPr kumimoji="0" lang="en-US" sz="2800" b="1" i="0" u="none" strike="noStrike" kern="1200" cap="none" spc="0" normalizeH="0" noProof="0" dirty="0" smtClean="0">
              <a:ln>
                <a:noFill/>
              </a:ln>
              <a:solidFill>
                <a:schemeClr val="bg1"/>
              </a:solidFill>
              <a:effectLst/>
              <a:uLnTx/>
              <a:uFillTx/>
              <a:latin typeface="Californian FB" pitchFamily="18" charset="0"/>
              <a:ea typeface="+mj-ea"/>
              <a:cs typeface="+mj-cs"/>
            </a:rPr>
          </a:br>
          <a:r>
            <a:rPr kumimoji="0" lang="en-US" sz="2800" b="1" i="0" u="none" strike="noStrike" kern="1200" cap="none" spc="0" normalizeH="0" noProof="0" dirty="0" smtClean="0">
              <a:ln>
                <a:noFill/>
              </a:ln>
              <a:solidFill>
                <a:schemeClr val="bg1"/>
              </a:solidFill>
              <a:effectLst/>
              <a:uLnTx/>
              <a:uFillTx/>
              <a:latin typeface="Californian FB" pitchFamily="18" charset="0"/>
              <a:ea typeface="+mj-ea"/>
              <a:cs typeface="+mj-cs"/>
            </a:rPr>
            <a:t>January 21, 2000</a:t>
          </a:r>
          <a:endParaRPr lang="en-US" sz="2800" b="1" kern="1200" dirty="0">
            <a:solidFill>
              <a:schemeClr val="bg1"/>
            </a:solidFill>
            <a:latin typeface="Californian FB" pitchFamily="18" charset="0"/>
          </a:endParaRPr>
        </a:p>
      </dsp:txBody>
      <dsp:txXfrm>
        <a:off x="685799" y="1422399"/>
        <a:ext cx="6294120" cy="1219200"/>
      </dsp:txXfrm>
    </dsp:sp>
    <dsp:sp modelId="{409B8FD6-EF57-4DD9-B1C0-112B07ADE94D}">
      <dsp:nvSpPr>
        <dsp:cNvPr id="0" name=""/>
        <dsp:cNvSpPr/>
      </dsp:nvSpPr>
      <dsp:spPr>
        <a:xfrm>
          <a:off x="1371599" y="2844799"/>
          <a:ext cx="7772400" cy="1219200"/>
        </a:xfrm>
        <a:prstGeom prst="roundRect">
          <a:avLst>
            <a:gd name="adj" fmla="val 10000"/>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kumimoji="0" lang="en-US" sz="2800" b="1" i="0" u="none" strike="noStrike" kern="1200" cap="none" spc="0" normalizeH="0" baseline="0" noProof="0" dirty="0" smtClean="0">
              <a:ln>
                <a:noFill/>
              </a:ln>
              <a:solidFill>
                <a:schemeClr val="bg1"/>
              </a:solidFill>
              <a:effectLst/>
              <a:uLnTx/>
              <a:uFillTx/>
              <a:latin typeface="Californian FB" pitchFamily="18" charset="0"/>
              <a:ea typeface="+mj-ea"/>
              <a:cs typeface="+mj-cs"/>
            </a:rPr>
            <a:t>Summary judgment in favor of UMG:</a:t>
          </a:r>
          <a:r>
            <a:rPr kumimoji="0" lang="en-US" sz="2800" b="1" i="0" u="none" strike="noStrike" kern="1200" cap="none" spc="0" normalizeH="0" noProof="0" dirty="0" smtClean="0">
              <a:ln>
                <a:noFill/>
              </a:ln>
              <a:solidFill>
                <a:schemeClr val="bg1"/>
              </a:solidFill>
              <a:effectLst/>
              <a:uLnTx/>
              <a:uFillTx/>
              <a:latin typeface="Californian FB" pitchFamily="18" charset="0"/>
              <a:ea typeface="+mj-ea"/>
              <a:cs typeface="+mj-cs"/>
            </a:rPr>
            <a:t/>
          </a:r>
          <a:br>
            <a:rPr kumimoji="0" lang="en-US" sz="2800" b="1" i="0" u="none" strike="noStrike" kern="1200" cap="none" spc="0" normalizeH="0" noProof="0" dirty="0" smtClean="0">
              <a:ln>
                <a:noFill/>
              </a:ln>
              <a:solidFill>
                <a:schemeClr val="bg1"/>
              </a:solidFill>
              <a:effectLst/>
              <a:uLnTx/>
              <a:uFillTx/>
              <a:latin typeface="Californian FB" pitchFamily="18" charset="0"/>
              <a:ea typeface="+mj-ea"/>
              <a:cs typeface="+mj-cs"/>
            </a:rPr>
          </a:br>
          <a:r>
            <a:rPr kumimoji="0" lang="en-US" sz="2800" b="1" i="0" u="none" strike="noStrike" kern="1200" cap="none" spc="0" normalizeH="0" noProof="0" dirty="0" smtClean="0">
              <a:ln>
                <a:noFill/>
              </a:ln>
              <a:solidFill>
                <a:schemeClr val="bg1"/>
              </a:solidFill>
              <a:effectLst/>
              <a:uLnTx/>
              <a:uFillTx/>
              <a:latin typeface="Californian FB" pitchFamily="18" charset="0"/>
              <a:ea typeface="+mj-ea"/>
              <a:cs typeface="+mj-cs"/>
            </a:rPr>
            <a:t>April 28, 2000</a:t>
          </a:r>
          <a:endParaRPr lang="en-US" sz="2800" b="1" kern="1200" dirty="0">
            <a:solidFill>
              <a:schemeClr val="bg1"/>
            </a:solidFill>
            <a:latin typeface="Californian FB" pitchFamily="18" charset="0"/>
          </a:endParaRPr>
        </a:p>
      </dsp:txBody>
      <dsp:txXfrm>
        <a:off x="1371599" y="2844799"/>
        <a:ext cx="6294120" cy="1219200"/>
      </dsp:txXfrm>
    </dsp:sp>
    <dsp:sp modelId="{FEFB1DC9-8AC5-4594-A9C0-87C7DA37E4B3}">
      <dsp:nvSpPr>
        <dsp:cNvPr id="0" name=""/>
        <dsp:cNvSpPr/>
      </dsp:nvSpPr>
      <dsp:spPr>
        <a:xfrm>
          <a:off x="6979920" y="924560"/>
          <a:ext cx="792480" cy="792480"/>
        </a:xfrm>
        <a:prstGeom prst="downArrow">
          <a:avLst>
            <a:gd name="adj1" fmla="val 55000"/>
            <a:gd name="adj2" fmla="val 45000"/>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en-US" sz="4000" b="1" kern="1200">
            <a:solidFill>
              <a:schemeClr val="bg1"/>
            </a:solidFill>
            <a:latin typeface="Californian FB" pitchFamily="18" charset="0"/>
          </a:endParaRPr>
        </a:p>
      </dsp:txBody>
      <dsp:txXfrm>
        <a:off x="6979920" y="924560"/>
        <a:ext cx="792480" cy="792480"/>
      </dsp:txXfrm>
    </dsp:sp>
    <dsp:sp modelId="{A27F15CB-0CC8-4458-9E5B-DA12E2F0420D}">
      <dsp:nvSpPr>
        <dsp:cNvPr id="0" name=""/>
        <dsp:cNvSpPr/>
      </dsp:nvSpPr>
      <dsp:spPr>
        <a:xfrm>
          <a:off x="7665720" y="2338832"/>
          <a:ext cx="792480" cy="792480"/>
        </a:xfrm>
        <a:prstGeom prst="downArrow">
          <a:avLst>
            <a:gd name="adj1" fmla="val 55000"/>
            <a:gd name="adj2" fmla="val 45000"/>
          </a:avLst>
        </a:prstGeom>
        <a:solidFill>
          <a:schemeClr val="accent5">
            <a:tint val="40000"/>
            <a:alpha val="90000"/>
            <a:hueOff val="-1467328"/>
            <a:satOff val="-93171"/>
            <a:lumOff val="-2659"/>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en-US" sz="4000" b="1" kern="1200">
            <a:solidFill>
              <a:schemeClr val="bg1"/>
            </a:solidFill>
            <a:latin typeface="Californian FB" pitchFamily="18" charset="0"/>
          </a:endParaRPr>
        </a:p>
      </dsp:txBody>
      <dsp:txXfrm>
        <a:off x="7665720" y="2338832"/>
        <a:ext cx="792480" cy="79248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870D94-5C74-4DE5-AD68-A080665C24E0}" type="datetimeFigureOut">
              <a:rPr lang="en-US" smtClean="0"/>
              <a:pPr/>
              <a:t>2/16/2012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CD0182-10B1-40FE-8DDA-843D798E315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 Skott Klebe.  I came to Copyright</a:t>
            </a:r>
            <a:r>
              <a:rPr lang="en-US" baseline="0" dirty="0" smtClean="0"/>
              <a:t> Clearance Center in 1999 at the height of the dot-com boom to lead development of </a:t>
            </a:r>
            <a:r>
              <a:rPr lang="en-US" baseline="0" dirty="0" err="1" smtClean="0"/>
              <a:t>Rightslink</a:t>
            </a:r>
            <a:r>
              <a:rPr lang="en-US" baseline="0" dirty="0" smtClean="0"/>
              <a:t>, CCC’s point of content licensing program.  We had to surmount any number of technical challenges back then, but above all else we had to figure out how to represent unique and complex licensing agreements in a system that could scale to the needs of big news sites.  It was my second time around at CCC, and my second big rights database.  I’ve spent most of the last decade on the technical and business teams that rethink the way we store and process rights.  Last year I spoke here at Tools of Change about </a:t>
            </a:r>
            <a:r>
              <a:rPr lang="en-US" baseline="0" dirty="0" err="1" smtClean="0"/>
              <a:t>ebooks</a:t>
            </a:r>
            <a:r>
              <a:rPr lang="en-US" baseline="0" dirty="0" smtClean="0"/>
              <a:t> and disruptive change in publishing.</a:t>
            </a:r>
          </a:p>
          <a:p>
            <a:r>
              <a:rPr lang="en-US" baseline="0" dirty="0" smtClean="0"/>
              <a:t>Today I’m going to lead us all through a study of copyright that focuses particularly on what copyright means to innovative businesses in a time of change.  We’re going to start off by looking at how copyright works in the US, then we’ll take a tour of copyright overseas.  We’ll look at businesses that have had success leading change in copyright, and some that didn’t.  Then we’ll bring it home to cases effecting book publishing today.</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way to understand</a:t>
            </a:r>
            <a:r>
              <a:rPr lang="en-US" baseline="0" dirty="0" smtClean="0"/>
              <a:t> the idea is to look toward its origins.</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smtClean="0"/>
              <a:t>Let’s start</a:t>
            </a:r>
            <a:r>
              <a:rPr lang="en-US" baseline="0" dirty="0" smtClean="0"/>
              <a:t> with some history.  We’re not going too far back, even though there are anecdotes about saints in sixth-century Ireland</a:t>
            </a:r>
          </a:p>
          <a:p>
            <a:r>
              <a:rPr lang="en-US" baseline="0" dirty="0" smtClean="0"/>
              <a:t>However, the spirit of copyright law didn’t really emerge until it was relatively easy to make lots of copies of things.</a:t>
            </a:r>
            <a:endParaRPr lang="en-US" dirty="0"/>
          </a:p>
        </p:txBody>
      </p:sp>
      <p:sp>
        <p:nvSpPr>
          <p:cNvPr id="4" name="Slide Number Placeholder 3"/>
          <p:cNvSpPr>
            <a:spLocks noGrp="1"/>
          </p:cNvSpPr>
          <p:nvPr>
            <p:ph type="sldNum" sz="quarter" idx="10"/>
          </p:nvPr>
        </p:nvSpPr>
        <p:spPr/>
        <p:txBody>
          <a:bodyPr/>
          <a:lstStyle/>
          <a:p>
            <a:pPr>
              <a:defRPr/>
            </a:pPr>
            <a:fld id="{DD62B537-628C-41E7-AD24-0819FA834F86}" type="slidenum">
              <a:rPr lang="en-US" altLang="en-US" smtClean="0"/>
              <a:pPr>
                <a:defRPr/>
              </a:pPr>
              <a:t>12</a:t>
            </a:fld>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The perpetual driver of change in copyright</a:t>
            </a:r>
            <a:r>
              <a:rPr lang="en-US" baseline="0" dirty="0" smtClean="0"/>
              <a:t> has always been technology.</a:t>
            </a:r>
            <a:endParaRPr lang="en-US" dirty="0" smtClean="0"/>
          </a:p>
          <a:p>
            <a:r>
              <a:rPr lang="en-US" dirty="0" smtClean="0"/>
              <a:t>The technology</a:t>
            </a:r>
            <a:r>
              <a:rPr lang="en-US" baseline="0" dirty="0" smtClean="0"/>
              <a:t> of </a:t>
            </a:r>
            <a:r>
              <a:rPr lang="en-US" dirty="0" smtClean="0"/>
              <a:t>printing allowed for multiple exact copies of a work</a:t>
            </a:r>
            <a:r>
              <a:rPr lang="en-US" baseline="0" dirty="0" smtClean="0"/>
              <a:t> at a marginal cost per copy that was largely nominal.</a:t>
            </a:r>
          </a:p>
          <a:p>
            <a:r>
              <a:rPr lang="en-US" baseline="0" dirty="0" smtClean="0"/>
              <a:t>It was a huge problem!  More people could buy books and read them.  Where would it all end?</a:t>
            </a:r>
          </a:p>
          <a:p>
            <a:r>
              <a:rPr lang="en-US" dirty="0" smtClean="0"/>
              <a:t>Pope Alexander</a:t>
            </a:r>
            <a:r>
              <a:rPr lang="en-US" baseline="0" dirty="0" smtClean="0"/>
              <a:t> VI was against it, and tried to forbid unlicensed </a:t>
            </a:r>
            <a:r>
              <a:rPr lang="en-US" sz="1400" baseline="0" dirty="0" smtClean="0"/>
              <a:t>printing</a:t>
            </a:r>
            <a:r>
              <a:rPr lang="en-US" baseline="0" dirty="0" smtClean="0"/>
              <a:t>.  But then, he was a Borgia.</a:t>
            </a:r>
            <a:endParaRPr lang="en-US" dirty="0" smtClean="0"/>
          </a:p>
          <a:p>
            <a:r>
              <a:rPr lang="en-US" dirty="0" smtClean="0"/>
              <a:t>In</a:t>
            </a:r>
            <a:r>
              <a:rPr lang="en-US" baseline="0" dirty="0" smtClean="0"/>
              <a:t> the early days of printing, it was common for monarchs to grant monopoly privileges to printers in exchange for some level of control of what they printed.</a:t>
            </a:r>
            <a:endParaRPr lang="en-US" dirty="0" smtClean="0"/>
          </a:p>
          <a:p>
            <a:r>
              <a:rPr lang="en-US" dirty="0" smtClean="0"/>
              <a:t>However,</a:t>
            </a:r>
            <a:r>
              <a:rPr lang="en-US" baseline="0" dirty="0" smtClean="0"/>
              <a:t> the very availability of printing technology made it difficult to control.  Printers developed the radical notion that they ought to be able to print whatever they wanted, with complete disregard for local laws or the preferences of rulers.  </a:t>
            </a:r>
          </a:p>
          <a:p>
            <a:r>
              <a:rPr lang="en-US" baseline="0" dirty="0" smtClean="0"/>
              <a:t>Or remuneration of authors, for that matter.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D62B537-628C-41E7-AD24-0819FA834F86}" type="slidenum">
              <a:rPr lang="en-US" altLang="en-US" smtClean="0"/>
              <a:pPr>
                <a:defRPr/>
              </a:pPr>
              <a:t>13</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see </a:t>
            </a:r>
            <a:r>
              <a:rPr lang="en-US" i="1" dirty="0" smtClean="0"/>
              <a:t>that</a:t>
            </a:r>
            <a:r>
              <a:rPr lang="en-US" dirty="0" smtClean="0"/>
              <a:t> in the</a:t>
            </a:r>
            <a:r>
              <a:rPr lang="en-US" baseline="0" dirty="0" smtClean="0"/>
              <a:t> Statute of Anne, the first formal law regarding copyright in the history of the world.  </a:t>
            </a:r>
          </a:p>
          <a:p>
            <a:r>
              <a:rPr lang="en-US" baseline="0" dirty="0" smtClean="0"/>
              <a:t>This was before copyright laws were believed to need really good acronyms, or at least ones you could pronounce</a:t>
            </a:r>
            <a:r>
              <a:rPr lang="en-US" baseline="0" smtClean="0"/>
              <a:t>, like SOPA.  </a:t>
            </a:r>
            <a:endParaRPr lang="en-US" baseline="0" dirty="0" smtClean="0"/>
          </a:p>
          <a:p>
            <a:endParaRPr lang="en-US" baseline="0" dirty="0" smtClean="0"/>
          </a:p>
          <a:p>
            <a:r>
              <a:rPr lang="en-US" baseline="0" dirty="0" smtClean="0"/>
              <a:t>The Statute of Anne placed the control of the work in its creator, but for a limited time only.  </a:t>
            </a:r>
          </a:p>
          <a:p>
            <a:r>
              <a:rPr lang="en-US" baseline="0" dirty="0" smtClean="0"/>
              <a:t>Authors owned the right to control the printing of their works for 21 years after their creation.  </a:t>
            </a:r>
          </a:p>
          <a:p>
            <a:endParaRPr lang="en-US" dirty="0" smtClean="0"/>
          </a:p>
          <a:p>
            <a:r>
              <a:rPr lang="en-US" dirty="0" smtClean="0"/>
              <a:t>Three ideas: </a:t>
            </a:r>
          </a:p>
          <a:p>
            <a:r>
              <a:rPr lang="en-US" dirty="0" smtClean="0"/>
              <a:t>the purpose of encouraging learning</a:t>
            </a:r>
          </a:p>
          <a:p>
            <a:r>
              <a:rPr lang="en-US" dirty="0" smtClean="0"/>
              <a:t>the right originating</a:t>
            </a:r>
            <a:r>
              <a:rPr lang="en-US" baseline="0" dirty="0" smtClean="0"/>
              <a:t> in the author, </a:t>
            </a:r>
          </a:p>
          <a:p>
            <a:r>
              <a:rPr lang="en-US" baseline="0" dirty="0" smtClean="0"/>
              <a:t>and the limited time of that grant – evolved in English case law throughout the century, winding up in the United States Constitution</a:t>
            </a:r>
            <a:endParaRPr lang="en-US" dirty="0"/>
          </a:p>
        </p:txBody>
      </p:sp>
      <p:sp>
        <p:nvSpPr>
          <p:cNvPr id="4" name="Slide Number Placeholder 3"/>
          <p:cNvSpPr>
            <a:spLocks noGrp="1"/>
          </p:cNvSpPr>
          <p:nvPr>
            <p:ph type="sldNum" sz="quarter" idx="10"/>
          </p:nvPr>
        </p:nvSpPr>
        <p:spPr/>
        <p:txBody>
          <a:bodyPr/>
          <a:lstStyle/>
          <a:p>
            <a:pPr>
              <a:defRPr/>
            </a:pPr>
            <a:fld id="{DD62B537-628C-41E7-AD24-0819FA834F86}" type="slidenum">
              <a:rPr lang="en-US" altLang="en-US" smtClean="0"/>
              <a:pPr>
                <a:defRPr/>
              </a:pPr>
              <a:t>14</a:t>
            </a:fld>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US, copyright starts with </a:t>
            </a:r>
            <a:r>
              <a:rPr lang="en-US" baseline="0" dirty="0" smtClean="0"/>
              <a:t>the Constitution, Article 1, Section 8, Clause 8. </a:t>
            </a:r>
          </a:p>
          <a:p>
            <a:endParaRPr lang="en-US" baseline="0" dirty="0" smtClean="0"/>
          </a:p>
          <a:p>
            <a:r>
              <a:rPr lang="en-US" baseline="0" dirty="0" smtClean="0"/>
              <a:t>So these principles were accepted by a number of countries, but copyright didn’t extend across national boundaries.  </a:t>
            </a:r>
          </a:p>
          <a:p>
            <a:r>
              <a:rPr lang="en-US" baseline="0" dirty="0" smtClean="0"/>
              <a:t>Printers in one country could easily snag a book published under copyright in another.</a:t>
            </a:r>
          </a:p>
        </p:txBody>
      </p:sp>
      <p:sp>
        <p:nvSpPr>
          <p:cNvPr id="4" name="Slide Number Placeholder 3"/>
          <p:cNvSpPr>
            <a:spLocks noGrp="1"/>
          </p:cNvSpPr>
          <p:nvPr>
            <p:ph type="sldNum" sz="quarter" idx="10"/>
          </p:nvPr>
        </p:nvSpPr>
        <p:spPr/>
        <p:txBody>
          <a:bodyPr/>
          <a:lstStyle/>
          <a:p>
            <a:fld id="{00CD0182-10B1-40FE-8DDA-843D798E315A}"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Berne Convention</a:t>
            </a:r>
            <a:r>
              <a:rPr lang="en-US" baseline="0" dirty="0" smtClean="0"/>
              <a:t> of 1886 sought to establish uniform principles of copyright around the world, replacing an irregular quilt of laws that held only within national boundaries.  A French publisher could freely translate and sell copies of a work that was under copyright in England, for instance.  </a:t>
            </a:r>
          </a:p>
          <a:p>
            <a:r>
              <a:rPr lang="en-US" baseline="0" dirty="0" smtClean="0"/>
              <a:t>The publishing industry in the US was a particularly voracious unauthorized publisher of foreign works.</a:t>
            </a:r>
          </a:p>
          <a:p>
            <a:r>
              <a:rPr lang="en-US" baseline="0" dirty="0" smtClean="0"/>
              <a:t>This stern gentleman here, Victor Hugo, was one of the major proponents of a unified copyright regime.</a:t>
            </a:r>
          </a:p>
          <a:p>
            <a:r>
              <a:rPr lang="en-US" baseline="0" dirty="0" smtClean="0"/>
              <a:t>Other key highlights of Berne are the elimination of the registration requirement for copyright, so that authors hold all rights in their works from the moment they are fixed, as the phrase goes.  </a:t>
            </a:r>
          </a:p>
          <a:p>
            <a:r>
              <a:rPr lang="en-US" baseline="0" dirty="0" smtClean="0"/>
              <a:t>Almost every country in the world has ratified a Berne copyright regime, though some countries took their time.</a:t>
            </a:r>
          </a:p>
          <a:p>
            <a:r>
              <a:rPr lang="en-US" baseline="0" dirty="0" smtClean="0"/>
              <a:t>The United States adhered to its own alternative practices until 1988.</a:t>
            </a:r>
          </a:p>
          <a:p>
            <a:endParaRPr lang="en-US" baseline="0" dirty="0" smtClean="0"/>
          </a:p>
          <a:p>
            <a:endParaRPr lang="en-US" sz="1000" b="1" i="1" dirty="0" smtClean="0"/>
          </a:p>
          <a:p>
            <a:endParaRPr lang="en-US" dirty="0"/>
          </a:p>
        </p:txBody>
      </p:sp>
      <p:sp>
        <p:nvSpPr>
          <p:cNvPr id="4" name="Slide Number Placeholder 3"/>
          <p:cNvSpPr>
            <a:spLocks noGrp="1"/>
          </p:cNvSpPr>
          <p:nvPr>
            <p:ph type="sldNum" sz="quarter" idx="10"/>
          </p:nvPr>
        </p:nvSpPr>
        <p:spPr/>
        <p:txBody>
          <a:bodyPr/>
          <a:lstStyle/>
          <a:p>
            <a:pPr>
              <a:defRPr/>
            </a:pPr>
            <a:fld id="{DD62B537-628C-41E7-AD24-0819FA834F86}" type="slidenum">
              <a:rPr lang="en-US" altLang="en-US" smtClean="0"/>
              <a:pPr>
                <a:defRPr/>
              </a:pPr>
              <a:t>16</a:t>
            </a:fld>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National treatment</a:t>
            </a:r>
            <a:r>
              <a:rPr lang="en-US" baseline="0" dirty="0" smtClean="0"/>
              <a:t> – a Berne country must give works from another Berne country the same protections it gives its own works.</a:t>
            </a:r>
          </a:p>
          <a:p>
            <a:r>
              <a:rPr lang="en-US" baseline="0" dirty="0" smtClean="0"/>
              <a:t>Automatic protection – there can’t be a registration requirement to receive copyright protection</a:t>
            </a:r>
          </a:p>
          <a:p>
            <a:r>
              <a:rPr lang="en-US" baseline="0" dirty="0" smtClean="0"/>
              <a:t>Independent protection – A work from country A is independently protected in country B for its full term, even if protection in country A ends.</a:t>
            </a:r>
          </a:p>
          <a:p>
            <a:endParaRPr lang="en-US" baseline="0" dirty="0" smtClean="0"/>
          </a:p>
          <a:p>
            <a:r>
              <a:rPr lang="en-US" baseline="0" dirty="0" smtClean="0"/>
              <a:t>Berne isn’t a law – it’s a treaty specifying what a compliant copyright regime has to look like.  Some countries enacted Berne-compliant copyright law rapidly, but the US took quite a bit longer – it wasn’t until 1988 that US copyright law was modified to comply with the Berne convention.</a:t>
            </a:r>
          </a:p>
          <a:p>
            <a:r>
              <a:rPr lang="en-US" baseline="0" dirty="0" smtClean="0"/>
              <a:t>We’ll go into this in more depth after the break.</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that was just one of a huge number</a:t>
            </a:r>
            <a:r>
              <a:rPr lang="en-US" baseline="0" dirty="0" smtClean="0"/>
              <a:t> of changes to US copyright law over time.</a:t>
            </a:r>
            <a:endParaRPr lang="en-US" dirty="0" smtClean="0"/>
          </a:p>
          <a:p>
            <a:r>
              <a:rPr lang="en-US" dirty="0" smtClean="0"/>
              <a:t>Let’s take a look at some of the legislation</a:t>
            </a:r>
            <a:r>
              <a:rPr lang="en-US" baseline="0" dirty="0" smtClean="0"/>
              <a:t> that has shaped copyright in the United States today.  We start off with the Berne Convention, as we just mentioned, and then…</a:t>
            </a:r>
          </a:p>
          <a:p>
            <a:r>
              <a:rPr lang="en-US" baseline="0" dirty="0" smtClean="0"/>
              <a:t>Hey, what’s happening here?</a:t>
            </a:r>
          </a:p>
          <a:p>
            <a:r>
              <a:rPr lang="en-US" baseline="0" dirty="0" smtClean="0"/>
              <a:t>We can see that there has been just a huge volume of legislation affecting copyright in recent years.  Semiconductors, digital this, webcasting that, audio recording, boat hulls… Boat hulls?</a:t>
            </a:r>
          </a:p>
          <a:p>
            <a:r>
              <a:rPr lang="en-US" dirty="0" smtClean="0"/>
              <a:t>But</a:t>
            </a:r>
            <a:r>
              <a:rPr lang="en-US" baseline="0" dirty="0" smtClean="0"/>
              <a:t> this shouldn’t surprise us – copyright law has always been driven by technology, and technology has been changing very rapidly.</a:t>
            </a:r>
          </a:p>
          <a:p>
            <a:r>
              <a:rPr lang="en-US" baseline="0" dirty="0" smtClean="0"/>
              <a:t>Let’s focus on what copyright means for us today.</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We’re not going to talk about semiconductors, juke boxes, or boat hulls today,</a:t>
            </a:r>
            <a:r>
              <a:rPr lang="en-US" baseline="0" dirty="0" smtClean="0"/>
              <a:t> even though all of these have been treated under current copyright law in one way or another.</a:t>
            </a:r>
          </a:p>
          <a:p>
            <a:endParaRPr lang="en-US" dirty="0" smtClean="0"/>
          </a:p>
        </p:txBody>
      </p:sp>
      <p:sp>
        <p:nvSpPr>
          <p:cNvPr id="4" name="Slide Number Placeholder 3"/>
          <p:cNvSpPr>
            <a:spLocks noGrp="1"/>
          </p:cNvSpPr>
          <p:nvPr>
            <p:ph type="sldNum" sz="quarter" idx="10"/>
          </p:nvPr>
        </p:nvSpPr>
        <p:spPr/>
        <p:txBody>
          <a:bodyPr/>
          <a:lstStyle/>
          <a:p>
            <a:fld id="{00CD0182-10B1-40FE-8DDA-843D798E315A}"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language in the law is extremely general, and intended</a:t>
            </a:r>
            <a:r>
              <a:rPr lang="en-US" baseline="0" dirty="0" smtClean="0"/>
              <a:t> to provide for technological change.  </a:t>
            </a:r>
          </a:p>
          <a:p>
            <a:r>
              <a:rPr lang="en-US" baseline="0" dirty="0" smtClean="0"/>
              <a:t>The core ideas are </a:t>
            </a:r>
            <a:r>
              <a:rPr lang="en-US" b="1" baseline="0" dirty="0" smtClean="0"/>
              <a:t>originality</a:t>
            </a:r>
            <a:r>
              <a:rPr lang="en-US" baseline="0" dirty="0" smtClean="0"/>
              <a:t> – that there’s something new in the work, not that it’s wholly novel, and that it’s created by an author.  Not things that are wholly random, or are unmodified reproductions of facts, or that exist in nature.</a:t>
            </a:r>
          </a:p>
          <a:p>
            <a:r>
              <a:rPr lang="en-US" b="1" baseline="0" dirty="0" smtClean="0"/>
              <a:t>Fixed in a medium of expression</a:t>
            </a:r>
            <a:r>
              <a:rPr lang="en-US" baseline="0" dirty="0" smtClean="0"/>
              <a:t> –  ideas, procedures, methods, concepts, principles, and discoveries are explicitly excluded.  Copyright doesn’t protect things that aren’t fixed, or that are useful. Like spoons, or other tools. </a:t>
            </a:r>
          </a:p>
          <a:p>
            <a:r>
              <a:rPr lang="en-US" b="1" baseline="0" dirty="0" smtClean="0"/>
              <a:t>Perceived, reproduced</a:t>
            </a:r>
            <a:r>
              <a:rPr lang="en-US" b="0" baseline="0" dirty="0" smtClean="0"/>
              <a:t> – the means by which works are disseminated</a:t>
            </a:r>
          </a:p>
          <a:p>
            <a:r>
              <a:rPr lang="en-US" b="1" baseline="0" dirty="0" smtClean="0"/>
              <a:t>Machine or device</a:t>
            </a:r>
            <a:r>
              <a:rPr lang="en-US" b="0" baseline="0" dirty="0" smtClean="0"/>
              <a:t> – that dissemination occurs through technical means is irrelevant.  The 1909 act allowed an interpretation that a player piano roll that recorded a particular piano performance was not an unauthorized copy, because it wasn’t directly perceptible by a human being.  Under current law, a copy that’s digitally compressed, encrypted, chopped into a billion pieces and then reassembled, is still governed by copyright law as long as there’s a way to reproduce or re-perceive the original work.</a:t>
            </a:r>
            <a:endParaRPr lang="en-US" b="1" baseline="0" dirty="0" smtClean="0"/>
          </a:p>
        </p:txBody>
      </p:sp>
      <p:sp>
        <p:nvSpPr>
          <p:cNvPr id="4" name="Slide Number Placeholder 3"/>
          <p:cNvSpPr>
            <a:spLocks noGrp="1"/>
          </p:cNvSpPr>
          <p:nvPr>
            <p:ph type="sldNum" sz="quarter" idx="10"/>
          </p:nvPr>
        </p:nvSpPr>
        <p:spPr/>
        <p:txBody>
          <a:bodyPr/>
          <a:lstStyle/>
          <a:p>
            <a:fld id="{00CD0182-10B1-40FE-8DDA-843D798E315A}"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start with a copyright story.  Shortly</a:t>
            </a:r>
            <a:r>
              <a:rPr lang="en-US" baseline="0" dirty="0" smtClean="0"/>
              <a:t> after I came back to CCC, a case came up that really intrigued me.  I got into a lot of arguments about it with our copyright lawyers.  </a:t>
            </a:r>
          </a:p>
          <a:p>
            <a:r>
              <a:rPr lang="en-US" baseline="0" dirty="0" smtClean="0"/>
              <a:t>The case was UMG – Universal Music Group – and other record companies against mp3.com, a hot startup that was all over the news in those days.  Grappling with this case is how I first started to learn how to think about copyright.</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indent="-457200" algn="l">
              <a:buFont typeface="Arial" pitchFamily="34" charset="0"/>
              <a:buNone/>
            </a:pPr>
            <a:r>
              <a:rPr lang="en-US" baseline="0" dirty="0" smtClean="0"/>
              <a:t>Section 102 of the Copyright Act says, works of authorship fixed in any tangible medium, now known or later developed.  This includes:</a:t>
            </a:r>
            <a:endParaRPr lang="en-US" dirty="0" smtClean="0"/>
          </a:p>
          <a:p>
            <a:pPr lvl="0" indent="-457200" algn="l">
              <a:buFont typeface="Arial" pitchFamily="34" charset="0"/>
              <a:buChar char="•"/>
            </a:pPr>
            <a:r>
              <a:rPr lang="en-US" dirty="0" smtClean="0"/>
              <a:t>Literary works</a:t>
            </a:r>
          </a:p>
          <a:p>
            <a:pPr lvl="0" indent="-457200">
              <a:buFont typeface="Arial" pitchFamily="34" charset="0"/>
              <a:buChar char="•"/>
            </a:pPr>
            <a:r>
              <a:rPr lang="en-US" dirty="0" smtClean="0"/>
              <a:t>Musical works, including accompanying words</a:t>
            </a:r>
            <a:endParaRPr lang="en-US" baseline="0" dirty="0" smtClean="0"/>
          </a:p>
          <a:p>
            <a:pPr lvl="0" indent="-457200">
              <a:buFont typeface="Arial" pitchFamily="34" charset="0"/>
              <a:buChar char="•"/>
            </a:pPr>
            <a:r>
              <a:rPr lang="en-US" dirty="0" smtClean="0"/>
              <a:t>Dramatic works, including accompanying music</a:t>
            </a:r>
          </a:p>
          <a:p>
            <a:pPr lvl="0" indent="-457200">
              <a:buFont typeface="Arial" pitchFamily="34" charset="0"/>
              <a:buChar char="•"/>
            </a:pPr>
            <a:r>
              <a:rPr lang="en-US" dirty="0" smtClean="0"/>
              <a:t>Pantomimes and choreographic works</a:t>
            </a:r>
            <a:endParaRPr lang="en-US" baseline="0" dirty="0" smtClean="0"/>
          </a:p>
          <a:p>
            <a:pPr lvl="0" indent="-457200">
              <a:buFont typeface="Arial" pitchFamily="34" charset="0"/>
              <a:buChar char="•"/>
            </a:pPr>
            <a:r>
              <a:rPr lang="en-US" dirty="0" smtClean="0"/>
              <a:t>Pictorial, graphic, and sculptural works</a:t>
            </a:r>
          </a:p>
          <a:p>
            <a:pPr lvl="0" indent="-457200">
              <a:buFont typeface="Arial" pitchFamily="34" charset="0"/>
              <a:buChar char="•"/>
            </a:pPr>
            <a:r>
              <a:rPr lang="en-US" dirty="0" smtClean="0"/>
              <a:t>Motion pictures and other audiovisual work</a:t>
            </a:r>
          </a:p>
          <a:p>
            <a:pPr lvl="0" indent="-457200">
              <a:buFont typeface="Arial" pitchFamily="34" charset="0"/>
              <a:buChar char="•"/>
            </a:pPr>
            <a:r>
              <a:rPr lang="en-US" dirty="0" smtClean="0"/>
              <a:t>Sound recordings, which</a:t>
            </a:r>
            <a:r>
              <a:rPr lang="en-US" baseline="0" dirty="0" smtClean="0"/>
              <a:t> also have some </a:t>
            </a:r>
            <a:endParaRPr lang="en-US" dirty="0" smtClean="0"/>
          </a:p>
          <a:p>
            <a:pPr lvl="0" indent="-457200">
              <a:buFont typeface="Arial" pitchFamily="34" charset="0"/>
              <a:buChar char="•"/>
            </a:pPr>
            <a:r>
              <a:rPr lang="en-US" dirty="0" smtClean="0"/>
              <a:t>Architectural works</a:t>
            </a:r>
          </a:p>
          <a:p>
            <a:pPr lvl="0" indent="-457200">
              <a:buFont typeface="Arial" pitchFamily="34" charset="0"/>
              <a:buNone/>
            </a:pPr>
            <a:r>
              <a:rPr lang="en-US" dirty="0" smtClean="0"/>
              <a:t>Here’s a little</a:t>
            </a:r>
            <a:r>
              <a:rPr lang="en-US" baseline="0" dirty="0" smtClean="0"/>
              <a:t> more detail on some of those.</a:t>
            </a:r>
            <a:endParaRPr lang="en-US" dirty="0" smtClean="0"/>
          </a:p>
          <a:p>
            <a:pPr lvl="0" indent="-45720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indent="-457200" algn="l">
              <a:buFont typeface="Arial" pitchFamily="34" charset="0"/>
              <a:buChar char="•"/>
            </a:pPr>
            <a:r>
              <a:rPr lang="en-US" dirty="0" smtClean="0"/>
              <a:t>Literary works – this is a considerably more general use of the word literary</a:t>
            </a:r>
            <a:r>
              <a:rPr lang="en-US" baseline="0" dirty="0" smtClean="0"/>
              <a:t> than even in the phrase, “literary agent.” Literary here is interpreted as including everything that consists primarily of text, or even things that look like text.  Software, for instance, is a literary work in this sense.</a:t>
            </a:r>
          </a:p>
          <a:p>
            <a:pPr lvl="0" indent="-457200" algn="l">
              <a:buFont typeface="Arial" pitchFamily="34" charset="0"/>
              <a:buChar char="•"/>
            </a:pPr>
            <a:r>
              <a:rPr lang="en-US" baseline="0" dirty="0" smtClean="0"/>
              <a:t>The actual legal definition talks about expressions made out words, numbers, symbols-  other than musical or audiovisual works</a:t>
            </a:r>
          </a:p>
          <a:p>
            <a:pPr lvl="0" indent="-457200" algn="l">
              <a:buFont typeface="Arial" pitchFamily="34" charset="0"/>
              <a:buChar char="•"/>
            </a:pPr>
            <a:r>
              <a:rPr lang="en-US" baseline="0" dirty="0" smtClean="0"/>
              <a:t>A totally impromptu speech isn’t in general covered, because it’s not fixed in tangible form.</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indent="-457200">
              <a:buFont typeface="Arial" pitchFamily="34" charset="0"/>
              <a:buChar char="•"/>
            </a:pPr>
            <a:r>
              <a:rPr lang="en-US" dirty="0" smtClean="0"/>
              <a:t>Musical works, including accompanying words – this is the actual song or composition itself, not just a recording</a:t>
            </a:r>
            <a:r>
              <a:rPr lang="en-US" baseline="0" dirty="0" smtClean="0"/>
              <a:t> of a particular performance.  Sound recordings are handled separately</a:t>
            </a:r>
          </a:p>
          <a:p>
            <a:pPr lvl="0" indent="-457200">
              <a:buFont typeface="Arial" pitchFamily="34" charset="0"/>
              <a:buChar char="•"/>
            </a:pPr>
            <a:r>
              <a:rPr lang="en-US" baseline="0" dirty="0" smtClean="0"/>
              <a:t>I’m using a picture of sheet music, but that doesn’t mean that that the musical work needs to be written down in traditional musical notation.</a:t>
            </a:r>
          </a:p>
          <a:p>
            <a:pPr lvl="0" indent="-457200">
              <a:buFont typeface="Arial" pitchFamily="34" charset="0"/>
              <a:buChar char="•"/>
            </a:pPr>
            <a:r>
              <a:rPr lang="en-US" baseline="0" dirty="0" smtClean="0"/>
              <a:t>The composer of the music and the author of the lyrics are often not the same person, but those products come together in a single work – the song.  Here in the Copyright Act, the music and accompanying words are bundled together.  </a:t>
            </a:r>
          </a:p>
          <a:p>
            <a:pPr lvl="0" indent="-457200">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00CD0182-10B1-40FE-8DDA-843D798E315A}" type="slidenum">
              <a:rPr lang="en-US" smtClean="0"/>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indent="-457200">
              <a:buFont typeface="Arial" pitchFamily="34" charset="0"/>
              <a:buChar char="•"/>
            </a:pPr>
            <a:r>
              <a:rPr lang="en-US" dirty="0" smtClean="0"/>
              <a:t>Plays, operas,</a:t>
            </a:r>
            <a:r>
              <a:rPr lang="en-US" baseline="0" dirty="0" smtClean="0"/>
              <a:t> musicals</a:t>
            </a:r>
            <a:endParaRPr lang="en-US" dirty="0" smtClean="0"/>
          </a:p>
          <a:p>
            <a:pPr lvl="0" indent="-457200">
              <a:buFont typeface="Arial" pitchFamily="34" charset="0"/>
              <a:buChar char="•"/>
            </a:pPr>
            <a:r>
              <a:rPr lang="en-US" dirty="0" smtClean="0"/>
              <a:t>Handel’s Messiah</a:t>
            </a:r>
            <a:r>
              <a:rPr lang="en-US" baseline="0" dirty="0" smtClean="0"/>
              <a:t> is a musical composition without characters, stage directions, or a story to be performed – so it’s music, not a dramatic composition.  Of course, it’s in the public domain!</a:t>
            </a:r>
          </a:p>
          <a:p>
            <a:pPr lvl="0" indent="-457200">
              <a:buFont typeface="Arial" pitchFamily="34" charset="0"/>
              <a:buChar char="•"/>
            </a:pPr>
            <a:r>
              <a:rPr lang="en-US" baseline="0" dirty="0" smtClean="0"/>
              <a:t>An opera, on the other hand, has characters, stage directions, and a story to be performed, so it would be a dramatic composition.</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indent="-457200">
              <a:buFont typeface="Arial" pitchFamily="34" charset="0"/>
              <a:buChar char="•"/>
            </a:pPr>
            <a:r>
              <a:rPr lang="en-US" dirty="0" smtClean="0"/>
              <a:t>Pantomimes and choreographic works – This</a:t>
            </a:r>
            <a:r>
              <a:rPr lang="en-US" baseline="0" dirty="0" smtClean="0"/>
              <a:t> isn’t just conventional mime – think of it as a silent drama.  Similarly, just improvised dancing isn’t fixed in form, and isn’t inherently copyrightable.  Something like the Electric Slide, though – there you’re on shaky ground.</a:t>
            </a:r>
          </a:p>
          <a:p>
            <a:pPr lvl="0" indent="-45720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indent="-457200" algn="l">
              <a:buFont typeface="Arial" pitchFamily="34" charset="0"/>
              <a:buNone/>
            </a:pPr>
            <a:r>
              <a:rPr lang="en-US" baseline="0" dirty="0" smtClean="0"/>
              <a:t>Copyright in works of art focuses not on the quality of the art, of course, but on the originality and creativity.</a:t>
            </a:r>
          </a:p>
          <a:p>
            <a:pPr lvl="0" indent="-457200" algn="l">
              <a:buFont typeface="Arial" pitchFamily="34" charset="0"/>
              <a:buChar char="•"/>
            </a:pPr>
            <a:r>
              <a:rPr lang="en-US" baseline="0" dirty="0" smtClean="0"/>
              <a:t>What of Duchamp’s bicycle wheel or urinal?  The question may be whether the art is expressive, or whether it is purely functional.  </a:t>
            </a:r>
          </a:p>
          <a:p>
            <a:pPr lvl="0" indent="-457200" algn="l">
              <a:buFont typeface="Arial" pitchFamily="34" charset="0"/>
              <a:buNone/>
            </a:pPr>
            <a:r>
              <a:rPr lang="en-US" baseline="0" dirty="0" smtClean="0"/>
              <a:t>Some of Marcel Duchamp’s works were among the most famous and influential works of 20</a:t>
            </a:r>
            <a:r>
              <a:rPr lang="en-US" baseline="30000" dirty="0" smtClean="0"/>
              <a:t>th</a:t>
            </a:r>
            <a:r>
              <a:rPr lang="en-US" baseline="0" dirty="0" smtClean="0"/>
              <a:t> century art, but their copyright-ability is subject to debate.  There is a whole field of art called Appropriation in which works contain or even entirely consist of other works by other artists.  In general, though, the fact that a particular work is respected or important does not mean that it is actually able to achieve copyright protection.</a:t>
            </a:r>
          </a:p>
          <a:p>
            <a:pPr lvl="0" indent="-457200" algn="l">
              <a:buFont typeface="Arial" pitchFamily="34" charset="0"/>
              <a:buChar char="•"/>
            </a:pPr>
            <a:r>
              <a:rPr lang="en-US" baseline="0" dirty="0" smtClean="0"/>
              <a:t>Maps have a few interesting points, because much of the information on a map is not expressive or original.  </a:t>
            </a:r>
          </a:p>
          <a:p>
            <a:pPr lvl="0" indent="-457200" algn="l">
              <a:buFont typeface="Arial" pitchFamily="34" charset="0"/>
              <a:buNone/>
            </a:pPr>
            <a:r>
              <a:rPr lang="en-US" baseline="0" dirty="0" smtClean="0"/>
              <a:t>Place names, for instance, are not copyrightable, if they are the real place names.  However, the presence of a place name can be used to indicate copying; cartographers will insert fake place names into their maps in order to help prove that another map was copied from their own.  </a:t>
            </a:r>
          </a:p>
        </p:txBody>
      </p:sp>
      <p:sp>
        <p:nvSpPr>
          <p:cNvPr id="4" name="Slide Number Placeholder 3"/>
          <p:cNvSpPr>
            <a:spLocks noGrp="1"/>
          </p:cNvSpPr>
          <p:nvPr>
            <p:ph type="sldNum" sz="quarter" idx="10"/>
          </p:nvPr>
        </p:nvSpPr>
        <p:spPr/>
        <p:txBody>
          <a:bodyPr/>
          <a:lstStyle/>
          <a:p>
            <a:fld id="{00CD0182-10B1-40FE-8DDA-843D798E315A}" type="slidenum">
              <a:rPr lang="en-US" smtClean="0"/>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indent="-457200">
              <a:buFont typeface="Arial" pitchFamily="34" charset="0"/>
              <a:buNone/>
            </a:pPr>
            <a:r>
              <a:rPr lang="en-US" dirty="0" smtClean="0"/>
              <a:t>Bet you didn’t think the definition would have</a:t>
            </a:r>
            <a:r>
              <a:rPr lang="en-US" baseline="0" dirty="0" smtClean="0"/>
              <a:t> to be that complicated.</a:t>
            </a:r>
          </a:p>
          <a:p>
            <a:pPr lvl="0" indent="-457200">
              <a:buFont typeface="Arial" pitchFamily="34" charset="0"/>
              <a:buNone/>
            </a:pPr>
            <a:r>
              <a:rPr lang="en-US" baseline="0" dirty="0" smtClean="0"/>
              <a:t>Videos, movies and TV programs foster copyright issues like no other kind of work.  For one thing, they’re capable of incorporating all of the other kinds of content in the domain of copyright, from music to architecture.  </a:t>
            </a:r>
          </a:p>
          <a:p>
            <a:pPr lvl="0" indent="-457200">
              <a:buFont typeface="Arial" pitchFamily="34" charset="0"/>
              <a:buNone/>
            </a:pPr>
            <a:r>
              <a:rPr lang="en-US" baseline="0" dirty="0" smtClean="0"/>
              <a:t>One ongoing objection to </a:t>
            </a:r>
            <a:r>
              <a:rPr lang="en-US" baseline="0" dirty="0" err="1" smtClean="0"/>
              <a:t>Youtube</a:t>
            </a:r>
            <a:r>
              <a:rPr lang="en-US" baseline="0" dirty="0" smtClean="0"/>
              <a:t> has been the large number of videos that contain copyrighted music. As a result Google has had to develop music-recognition technology to facilitate takedown requests, as well as licensing arrangements.</a:t>
            </a:r>
          </a:p>
          <a:p>
            <a:pPr lvl="0" indent="-457200">
              <a:buFont typeface="Arial" pitchFamily="34" charset="0"/>
              <a:buNone/>
            </a:pPr>
            <a:r>
              <a:rPr lang="en-US" baseline="0" dirty="0" smtClean="0"/>
              <a:t>Even before the digital era, there have  been cases about personal use versus public performance, videotaping of TV shows for personal use, and many, many others.  In the second session, we’ll discuss a few cases that have been important turning points in copyright history.</a:t>
            </a:r>
          </a:p>
        </p:txBody>
      </p:sp>
      <p:sp>
        <p:nvSpPr>
          <p:cNvPr id="4" name="Slide Number Placeholder 3"/>
          <p:cNvSpPr>
            <a:spLocks noGrp="1"/>
          </p:cNvSpPr>
          <p:nvPr>
            <p:ph type="sldNum" sz="quarter" idx="10"/>
          </p:nvPr>
        </p:nvSpPr>
        <p:spPr/>
        <p:txBody>
          <a:bodyPr/>
          <a:lstStyle/>
          <a:p>
            <a:fld id="{00CD0182-10B1-40FE-8DDA-843D798E315A}" type="slidenum">
              <a:rPr lang="en-US" smtClean="0"/>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indent="-457200">
              <a:buFont typeface="Arial" pitchFamily="34" charset="0"/>
              <a:buNone/>
            </a:pPr>
            <a:r>
              <a:rPr lang="en-US" dirty="0" smtClean="0"/>
              <a:t>Another highly contentious area</a:t>
            </a:r>
            <a:r>
              <a:rPr lang="en-US" baseline="0" dirty="0" smtClean="0"/>
              <a:t> of copyright, as we know.  The CD’s that MP3.com stored on its servers were sound recordings.</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indent="-457200" algn="l">
              <a:buFont typeface="Arial" pitchFamily="34" charset="0"/>
              <a:buNone/>
            </a:pPr>
            <a:r>
              <a:rPr lang="en-US" baseline="0" dirty="0" smtClean="0"/>
              <a:t>The United States added support for architectural copyright in order to complete its compliance with the Berne Convention.  As always, the copyright is on the original, non-functional elements of the work.  The decorative or design elements.</a:t>
            </a:r>
          </a:p>
          <a:p>
            <a:pPr lvl="0" indent="-457200" algn="l">
              <a:buFont typeface="Arial" pitchFamily="34" charset="0"/>
              <a:buNone/>
            </a:pPr>
            <a:r>
              <a:rPr lang="en-US" baseline="0" dirty="0" smtClean="0"/>
              <a:t>In the discussion around adding architectural copyright, there was concern that virtually anything might become eligible for protection.</a:t>
            </a:r>
          </a:p>
          <a:p>
            <a:pPr lvl="0" indent="-457200" algn="l">
              <a:buFont typeface="Arial" pitchFamily="34" charset="0"/>
              <a:buNone/>
            </a:pPr>
            <a:r>
              <a:rPr lang="en-US" baseline="0" dirty="0" smtClean="0"/>
              <a:t>This building, of course, is in the public domain.</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Many works are composed of or include examples of many other kinds of works.  </a:t>
            </a:r>
          </a:p>
          <a:p>
            <a:r>
              <a:rPr lang="en-US" baseline="0" dirty="0" smtClean="0"/>
              <a:t>Movies - contain songs and choreography, and sound recordings. </a:t>
            </a:r>
          </a:p>
          <a:p>
            <a:r>
              <a:rPr lang="en-US" baseline="0" dirty="0" smtClean="0"/>
              <a:t> - Collective work, can be entitled to copyright protection.  </a:t>
            </a:r>
          </a:p>
          <a:p>
            <a:r>
              <a:rPr lang="en-US" baseline="0" dirty="0" smtClean="0"/>
              <a:t>    -  obvious for a movie</a:t>
            </a:r>
          </a:p>
          <a:p>
            <a:r>
              <a:rPr lang="en-US" baseline="0" dirty="0" smtClean="0"/>
              <a:t>    - originality is generous – can be an anthology, because of originality of selection and editing.</a:t>
            </a:r>
          </a:p>
          <a:p>
            <a:r>
              <a:rPr lang="en-US" baseline="0" dirty="0" smtClean="0"/>
              <a:t>Doesn’t confer rights on included works! Need to license.</a:t>
            </a:r>
          </a:p>
          <a:p>
            <a:r>
              <a:rPr lang="en-US" baseline="0" dirty="0" smtClean="0"/>
              <a:t> - Cases where included works prevented further use.  WKRP, Eyes on the Prize.</a:t>
            </a:r>
          </a:p>
        </p:txBody>
      </p:sp>
      <p:sp>
        <p:nvSpPr>
          <p:cNvPr id="4" name="Slide Number Placeholder 3"/>
          <p:cNvSpPr>
            <a:spLocks noGrp="1"/>
          </p:cNvSpPr>
          <p:nvPr>
            <p:ph type="sldNum" sz="quarter" idx="10"/>
          </p:nvPr>
        </p:nvSpPr>
        <p:spPr/>
        <p:txBody>
          <a:bodyPr/>
          <a:lstStyle/>
          <a:p>
            <a:fld id="{00CD0182-10B1-40FE-8DDA-843D798E315A}" type="slidenum">
              <a:rPr lang="en-US" smtClean="0"/>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a:t>
            </a:r>
            <a:r>
              <a:rPr lang="en-US" baseline="0" dirty="0" smtClean="0"/>
              <a:t> iTunes, before the iPod, when the Diamond Rio still stalked the earth, there was MP3.com.</a:t>
            </a:r>
          </a:p>
          <a:p>
            <a:endParaRPr lang="en-US" baseline="0" dirty="0" smtClean="0"/>
          </a:p>
          <a:p>
            <a:r>
              <a:rPr lang="en-US" baseline="0" dirty="0" smtClean="0"/>
              <a:t>People wonder whether we’re living through a new dot-com bubble now, but  look at these numbers.</a:t>
            </a:r>
          </a:p>
          <a:p>
            <a:endParaRPr lang="en-US" baseline="0" dirty="0" smtClean="0"/>
          </a:p>
          <a:p>
            <a:r>
              <a:rPr lang="en-US" baseline="0" dirty="0" smtClean="0"/>
              <a:t>And this analyst quote from the day of the bubble – that’s the way we talked about startups in those days. </a:t>
            </a:r>
            <a:br>
              <a:rPr lang="en-US" baseline="0" dirty="0" smtClean="0"/>
            </a:br>
            <a:r>
              <a:rPr lang="en-US" baseline="0" dirty="0" smtClean="0"/>
              <a:t>MP3.com had an aggressive approach, and saw its role as revolutionizing the business of music.</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 derived work is based on one or more preexisting works.  </a:t>
            </a:r>
          </a:p>
          <a:p>
            <a:r>
              <a:rPr lang="en-US" baseline="0" dirty="0" smtClean="0"/>
              <a:t>Translation, dramatization, recast, transformed, or adapted.</a:t>
            </a:r>
          </a:p>
          <a:p>
            <a:r>
              <a:rPr lang="en-US" baseline="0" dirty="0" smtClean="0"/>
              <a:t>Exclusive rights only in the new material</a:t>
            </a:r>
          </a:p>
          <a:p>
            <a:r>
              <a:rPr lang="en-US" baseline="0" dirty="0" smtClean="0"/>
              <a:t>For works under copyright protection, may need permission!</a:t>
            </a:r>
          </a:p>
          <a:p>
            <a:r>
              <a:rPr lang="en-US" baseline="0" dirty="0" smtClean="0"/>
              <a:t> - Movies from books – new work, protected, but doesn’t mean the movie owns the book.</a:t>
            </a:r>
          </a:p>
          <a:p>
            <a:r>
              <a:rPr lang="en-US" baseline="0" dirty="0" smtClean="0"/>
              <a:t> - Novelization– new work, protected, but doesn’t mean the author/pub sell the right to make a new movie!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33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must be some element of originality</a:t>
            </a:r>
            <a:r>
              <a:rPr lang="en-US" baseline="0" dirty="0" smtClean="0"/>
              <a:t> in the selection, arrangement, to qualify for copyright protection.</a:t>
            </a:r>
          </a:p>
          <a:p>
            <a:r>
              <a:rPr lang="en-US" baseline="0" dirty="0" smtClean="0"/>
              <a:t>One key case was </a:t>
            </a:r>
            <a:r>
              <a:rPr lang="en-US" baseline="0" dirty="0" err="1" smtClean="0"/>
              <a:t>Feist</a:t>
            </a:r>
            <a:r>
              <a:rPr lang="en-US" baseline="0" dirty="0" smtClean="0"/>
              <a:t> Publications v. Rural Telephone Service Company.  </a:t>
            </a:r>
            <a:r>
              <a:rPr lang="en-US" baseline="0" dirty="0" err="1" smtClean="0"/>
              <a:t>Feist</a:t>
            </a:r>
            <a:r>
              <a:rPr lang="en-US" baseline="0" dirty="0" smtClean="0"/>
              <a:t> copied several thousand phone book entries from a telephone directory published by Rural.  The copying was detected because Rural had included numerous fake phone entries in their directory.</a:t>
            </a:r>
          </a:p>
          <a:p>
            <a:r>
              <a:rPr lang="en-US" baseline="0" dirty="0" smtClean="0"/>
              <a:t>The infringement case went al the way to the Supreme Court, which ruled that even though the copying had clearly occurred, the information – an alphabetized list of telephone subscribers and their phone numbers – did not display enough originality to qualify for copyright protection.</a:t>
            </a:r>
          </a:p>
          <a:p>
            <a:r>
              <a:rPr lang="en-US" baseline="0" dirty="0" smtClean="0"/>
              <a:t>A mere list of facts is not enough.</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p:spPr>
        <p:txBody>
          <a:bodyPr/>
          <a:lstStyle/>
          <a:p>
            <a:fld id="{81F0475B-6D1A-4100-AAFF-A2FF31B34CDF}" type="slidenum">
              <a:rPr lang="en-US" smtClean="0">
                <a:latin typeface="Arial" charset="0"/>
                <a:ea typeface="ＭＳ Ｐゴシック"/>
                <a:cs typeface="ＭＳ Ｐゴシック"/>
              </a:rPr>
              <a:pPr/>
              <a:t>35</a:t>
            </a:fld>
            <a:endParaRPr lang="en-US" smtClean="0">
              <a:latin typeface="Arial" charset="0"/>
              <a:ea typeface="ＭＳ Ｐゴシック"/>
              <a:cs typeface="ＭＳ Ｐゴシック"/>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xfrm>
            <a:off x="912814" y="4342464"/>
            <a:ext cx="5032375" cy="4297180"/>
          </a:xfrm>
          <a:noFill/>
          <a:ln/>
        </p:spPr>
        <p:txBody>
          <a:bodyPr/>
          <a:lstStyle/>
          <a:p>
            <a:pPr eaLnBrk="1" hangingPunct="1">
              <a:buFontTx/>
              <a:buNone/>
            </a:pPr>
            <a:r>
              <a:rPr lang="en-US" b="0" dirty="0" smtClean="0">
                <a:latin typeface="Arial" charset="0"/>
              </a:rPr>
              <a:t>So those</a:t>
            </a:r>
            <a:r>
              <a:rPr lang="en-US" b="0" baseline="0" dirty="0" smtClean="0">
                <a:latin typeface="Arial" charset="0"/>
              </a:rPr>
              <a:t> are the things that can receive copyright protection.</a:t>
            </a:r>
          </a:p>
          <a:p>
            <a:pPr eaLnBrk="1" hangingPunct="1">
              <a:buFontTx/>
              <a:buNone/>
            </a:pPr>
            <a:endParaRPr lang="en-US" b="0" dirty="0"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That’s the first</a:t>
            </a:r>
            <a:r>
              <a:rPr lang="en-US" baseline="0" dirty="0" smtClean="0"/>
              <a:t> time that word has come up.</a:t>
            </a:r>
          </a:p>
          <a:p>
            <a:r>
              <a:rPr lang="en-US" baseline="0" dirty="0" smtClean="0"/>
              <a:t>What are some of the characteristics of property?</a:t>
            </a:r>
          </a:p>
          <a:p>
            <a:r>
              <a:rPr lang="en-US" baseline="0" dirty="0" smtClean="0"/>
              <a:t>Something you own.  Something you can sell.  Something you can control.</a:t>
            </a:r>
          </a:p>
          <a:p>
            <a:r>
              <a:rPr lang="en-US" baseline="0" dirty="0" smtClean="0"/>
              <a:t>That’s like a chair, or a car.  You buy a car, you can drive it yourself, and sell it when you’re done.  </a:t>
            </a:r>
          </a:p>
          <a:p>
            <a:r>
              <a:rPr lang="en-US" baseline="0" dirty="0" smtClean="0"/>
              <a:t>For thousands of years, at least since the Code of Hammurabi, a large part of human law has been concerned with how to settle disputes over property – cows, calves, chairs, horses, and so on.</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36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Intellectual property is a</a:t>
            </a:r>
            <a:r>
              <a:rPr lang="en-US" baseline="0" dirty="0" smtClean="0"/>
              <a:t> legal construct that applies the comfortable concepts of physical property ownership to the creative and inventive realms.  </a:t>
            </a:r>
          </a:p>
          <a:p>
            <a:r>
              <a:rPr lang="en-US" baseline="0" dirty="0" smtClean="0"/>
              <a:t>That is, it’s an attempt to turn creative works into things that can be owned, sold, and controlled.</a:t>
            </a:r>
          </a:p>
          <a:p>
            <a:r>
              <a:rPr lang="en-US" baseline="0" dirty="0" smtClean="0"/>
              <a:t>Understanding the concept of copyright as property is incredibly important, if you want to understand how creators are compensated for their work.  </a:t>
            </a:r>
          </a:p>
          <a:p>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37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US copyright law enumerates six exclusive rights.  </a:t>
            </a:r>
          </a:p>
          <a:p>
            <a:r>
              <a:rPr lang="en-US" baseline="0" dirty="0" smtClean="0"/>
              <a:t>Exclusive in the active sense, of excluding.  These rights are fences around the copyright owner’s property.</a:t>
            </a:r>
          </a:p>
          <a:p>
            <a:r>
              <a:rPr lang="en-US" baseline="0" dirty="0" smtClean="0"/>
              <a:t>However, the scope of copyright isn’t completely limited to the rights that the Act enumerates – in the language of the law, the list is illustrative.  </a:t>
            </a:r>
          </a:p>
          <a:p>
            <a:r>
              <a:rPr lang="en-US" baseline="0" dirty="0" smtClean="0"/>
              <a:t>This is one way in which US copyright still differs from what prevails in Europe and elsewhere, BTW.  </a:t>
            </a:r>
          </a:p>
          <a:p>
            <a:endParaRPr lang="en-US" baseline="0" dirty="0" smtClean="0"/>
          </a:p>
          <a:p>
            <a:r>
              <a:rPr lang="en-US" baseline="0" dirty="0" smtClean="0"/>
              <a:t>So all of these rights initially owned by the creator, meaning that the creator can sell, give away, or give up these rights.  But let’s make that a little more concrete.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331DFB3-9609-4DAA-AFE8-07E2855A7BB5}" type="slidenum">
              <a:rPr lang="en-US" smtClean="0"/>
              <a:pPr/>
              <a:t>38</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Here’s an author</a:t>
            </a:r>
            <a:r>
              <a:rPr lang="en-US" baseline="0" dirty="0" smtClean="0"/>
              <a:t> who’s written a book.</a:t>
            </a:r>
          </a:p>
          <a:p>
            <a:r>
              <a:rPr lang="en-US" dirty="0" smtClean="0"/>
              <a:t>As the</a:t>
            </a:r>
            <a:r>
              <a:rPr lang="en-US" baseline="0" dirty="0" smtClean="0"/>
              <a:t> creator of the content, she owns all of the rights to it.</a:t>
            </a:r>
          </a:p>
          <a:p>
            <a:r>
              <a:rPr lang="en-US" baseline="0" dirty="0" smtClean="0"/>
              <a:t>She can make all of the copies of the work that she wants, and sell or license them to people on whatever terms she specifies.</a:t>
            </a:r>
          </a:p>
          <a:p>
            <a:r>
              <a:rPr lang="en-US" baseline="0" dirty="0" smtClean="0"/>
              <a:t>She can also authorize other people, publishers or </a:t>
            </a:r>
            <a:r>
              <a:rPr lang="en-US" baseline="0" dirty="0" err="1" smtClean="0"/>
              <a:t>ebook</a:t>
            </a:r>
            <a:r>
              <a:rPr lang="en-US" baseline="0" dirty="0" smtClean="0"/>
              <a:t> retailers, to do anything that she can.</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39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First, there are rights to reproduce the copyrighted work.  </a:t>
            </a:r>
          </a:p>
          <a:p>
            <a:r>
              <a:rPr lang="en-US" baseline="0" dirty="0" smtClean="0"/>
              <a:t>These rights are infinitely divisible – as narrowly defined as the owner pleases.</a:t>
            </a:r>
          </a:p>
          <a:p>
            <a:r>
              <a:rPr lang="en-US" baseline="0" dirty="0" smtClean="0"/>
              <a:t>In practice, we might see hardcover, paperback, and </a:t>
            </a:r>
            <a:r>
              <a:rPr lang="en-US" baseline="0" dirty="0" err="1" smtClean="0"/>
              <a:t>ebook</a:t>
            </a:r>
            <a:r>
              <a:rPr lang="en-US" baseline="0" dirty="0" smtClean="0"/>
              <a:t> rights.  </a:t>
            </a:r>
          </a:p>
        </p:txBody>
      </p:sp>
      <p:sp>
        <p:nvSpPr>
          <p:cNvPr id="4" name="Slide Number Placeholder 3"/>
          <p:cNvSpPr>
            <a:spLocks noGrp="1"/>
          </p:cNvSpPr>
          <p:nvPr>
            <p:ph type="sldNum" sz="quarter" idx="10"/>
          </p:nvPr>
        </p:nvSpPr>
        <p:spPr/>
        <p:txBody>
          <a:bodyPr/>
          <a:lstStyle/>
          <a:p>
            <a:fld id="{00CD0182-10B1-40FE-8DDA-843D798E315A}" type="slidenum">
              <a:rPr lang="en-US" smtClean="0"/>
              <a:pPr/>
              <a:t>40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derivative work is created from another work, in whole or in part.</a:t>
            </a:r>
          </a:p>
          <a:p>
            <a:r>
              <a:rPr lang="en-US" baseline="0" dirty="0" smtClean="0"/>
              <a:t>For a book, obvious examples include </a:t>
            </a:r>
            <a:r>
              <a:rPr lang="en-US" baseline="0" dirty="0" err="1" smtClean="0"/>
              <a:t>audiobooks</a:t>
            </a:r>
            <a:r>
              <a:rPr lang="en-US" baseline="0" dirty="0" smtClean="0"/>
              <a:t>, which combine a performance with the original text of the book.</a:t>
            </a:r>
          </a:p>
          <a:p>
            <a:r>
              <a:rPr lang="en-US" baseline="0" dirty="0" smtClean="0"/>
              <a:t>Or a movie, or a stage play.  </a:t>
            </a:r>
          </a:p>
          <a:p>
            <a:r>
              <a:rPr lang="en-US" baseline="0" dirty="0" smtClean="0"/>
              <a:t>This right is also frequently used – or abused, depending on your point of view – in </a:t>
            </a:r>
            <a:r>
              <a:rPr lang="en-US" baseline="0" dirty="0" err="1" smtClean="0"/>
              <a:t>mashup</a:t>
            </a:r>
            <a:r>
              <a:rPr lang="en-US" baseline="0" dirty="0" smtClean="0"/>
              <a:t> or appropriation works.  One example might be the famous Shepherd </a:t>
            </a:r>
            <a:r>
              <a:rPr lang="en-US" baseline="0" dirty="0" err="1" smtClean="0"/>
              <a:t>Fairey</a:t>
            </a:r>
            <a:r>
              <a:rPr lang="en-US" baseline="0" dirty="0" smtClean="0"/>
              <a:t> Obama/HOPE poster, created by modifying a copyrighted photo.</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41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now, the DISTRIBUTION</a:t>
            </a:r>
            <a:r>
              <a:rPr lang="en-US" baseline="0" dirty="0" smtClean="0"/>
              <a:t> right. </a:t>
            </a:r>
          </a:p>
          <a:p>
            <a:r>
              <a:rPr lang="en-US" baseline="0" dirty="0" smtClean="0"/>
              <a:t>Depending on her contract, her publisher might buy world rights, North American &amp; UK, or just US rights only.  Those rights are the rights to sell, rent, lease, or distribute copies in any other way.  That’s territoriality.</a:t>
            </a:r>
          </a:p>
          <a:p>
            <a:r>
              <a:rPr lang="en-US" baseline="0" dirty="0" smtClean="0"/>
              <a:t>But territoriality is only one way to slice the distribution pie.  Other slices would be the mechanism for digital transmission.  Current author/publisher contracts may enumerate a dozen or more specific digital transmission mechanisms, just to make sure that the publisher holds the license for new technologies that might come up in the future.  </a:t>
            </a:r>
          </a:p>
          <a:p>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a:t>
            </a:r>
            <a:r>
              <a:rPr lang="en-US" baseline="0" dirty="0" smtClean="0"/>
              <a:t> we get to public performance.</a:t>
            </a:r>
          </a:p>
          <a:p>
            <a:r>
              <a:rPr lang="en-US" dirty="0" smtClean="0"/>
              <a:t>Public v. private – play</a:t>
            </a:r>
            <a:r>
              <a:rPr lang="en-US" baseline="0" dirty="0" smtClean="0"/>
              <a:t> a DVD of a movie in a restaurant, versus in a private home.  </a:t>
            </a:r>
          </a:p>
          <a:p>
            <a:r>
              <a:rPr lang="en-US" baseline="0" dirty="0" smtClean="0"/>
              <a:t>Performing publicly can also apply to movies and stage plays, choreography, or even reading aloud to an audience.</a:t>
            </a:r>
          </a:p>
          <a:p>
            <a:r>
              <a:rPr lang="en-US" baseline="0" dirty="0" smtClean="0"/>
              <a:t>Huge volume of </a:t>
            </a:r>
            <a:r>
              <a:rPr lang="en-US" baseline="0" dirty="0" err="1" smtClean="0"/>
              <a:t>add’l</a:t>
            </a:r>
            <a:r>
              <a:rPr lang="en-US" baseline="0" dirty="0" smtClean="0"/>
              <a:t> legislation to permit &amp; control cable, satellite, and digital retransmissions.</a:t>
            </a:r>
          </a:p>
          <a:p>
            <a:r>
              <a:rPr lang="en-US" baseline="0" dirty="0" smtClean="0"/>
              <a:t>Performance right controls public, not private.</a:t>
            </a:r>
          </a:p>
          <a:p>
            <a:r>
              <a:rPr lang="en-US" baseline="0" dirty="0" smtClean="0"/>
              <a:t>Also, many exceptions, educational in particular.</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43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now, the public display right.</a:t>
            </a:r>
          </a:p>
          <a:p>
            <a:r>
              <a:rPr lang="en-US" dirty="0" smtClean="0"/>
              <a:t>Display is very similar to performance, except it applies</a:t>
            </a:r>
            <a:r>
              <a:rPr lang="en-US" baseline="0" dirty="0" smtClean="0"/>
              <a:t> to stills and single images.</a:t>
            </a:r>
          </a:p>
          <a:p>
            <a:r>
              <a:rPr lang="en-US" baseline="0" dirty="0" smtClean="0"/>
              <a:t>Some of the same exceptions apply, particularly in education.</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44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digital performance right was added to the previous five by the imaginatively named Digital Performance In Sound Recordings Act, or DPRSA, of 1995.  It’s about internet radio and similar streaming services.</a:t>
            </a:r>
          </a:p>
          <a:p>
            <a:r>
              <a:rPr lang="en-US" baseline="0" dirty="0" smtClean="0"/>
              <a:t>This right is complex and riddled with exceptions, as Congress attempted to preserve the commercial value of copyrighted music against various threats perceived in internet distribution, while also enabling new services and forms of expression to function.</a:t>
            </a:r>
          </a:p>
          <a:p>
            <a:endParaRPr lang="en-US" baseline="0" dirty="0" smtClean="0"/>
          </a:p>
        </p:txBody>
      </p:sp>
      <p:sp>
        <p:nvSpPr>
          <p:cNvPr id="4" name="Slide Number Placeholder 3"/>
          <p:cNvSpPr>
            <a:spLocks noGrp="1"/>
          </p:cNvSpPr>
          <p:nvPr>
            <p:ph type="sldNum" sz="quarter" idx="10"/>
          </p:nvPr>
        </p:nvSpPr>
        <p:spPr/>
        <p:txBody>
          <a:bodyPr/>
          <a:lstStyle/>
          <a:p>
            <a:fld id="{00CD0182-10B1-40FE-8DDA-843D798E315A}" type="slidenum">
              <a:rPr lang="en-US" smtClean="0"/>
              <a:pPr/>
              <a:t>45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these are the exclusive rights, the activities that copyright owners are able to control.  </a:t>
            </a:r>
          </a:p>
          <a:p>
            <a:r>
              <a:rPr lang="en-US" baseline="0" dirty="0" smtClean="0"/>
              <a:t>Exclusive is meant in a very strong sense, the ability to prevent others from exercising the active, even suing.</a:t>
            </a:r>
          </a:p>
          <a:p>
            <a:endParaRPr lang="en-US" baseline="0" dirty="0" smtClean="0"/>
          </a:p>
          <a:p>
            <a:r>
              <a:rPr lang="en-US" baseline="0" dirty="0" smtClean="0"/>
              <a:t>These rights represent the ability for the rights owner to require permission – and probably compensation – from potential rights users.  Adding a right to this list means that an activity that possibly might have been permitted implicitly before, now becomes explicitly prohibited without permission.</a:t>
            </a:r>
          </a:p>
          <a:p>
            <a:r>
              <a:rPr lang="en-US" baseline="0" dirty="0" smtClean="0"/>
              <a:t>This list, remember, is called out in the law as being </a:t>
            </a:r>
            <a:r>
              <a:rPr lang="en-US" i="1" baseline="0" dirty="0" smtClean="0"/>
              <a:t>illustrative</a:t>
            </a:r>
            <a:r>
              <a:rPr lang="en-US" i="0" baseline="0" dirty="0" smtClean="0"/>
              <a:t>.  That means that the law does not inherently limit rights to those in the list.</a:t>
            </a:r>
            <a:endParaRPr lang="en-US" baseline="0" dirty="0" smtClean="0"/>
          </a:p>
          <a:p>
            <a:r>
              <a:rPr lang="en-US" baseline="0" dirty="0" smtClean="0"/>
              <a:t>In everyday business dealings in copyright, we’re usually combining one or more of these rights together in a license, but we’re almost never transferring the whole right in anything away.  We can divide any of these rights as finely as we please, to suit whatever business arrangement we want to enable.</a:t>
            </a:r>
          </a:p>
          <a:p>
            <a:r>
              <a:rPr lang="en-US" dirty="0" smtClean="0"/>
              <a:t>This</a:t>
            </a:r>
            <a:r>
              <a:rPr lang="en-US" baseline="0" dirty="0" smtClean="0"/>
              <a:t> is because rights are infinitely divisible.</a:t>
            </a:r>
            <a:endParaRPr lang="en-US" dirty="0"/>
          </a:p>
        </p:txBody>
      </p:sp>
      <p:sp>
        <p:nvSpPr>
          <p:cNvPr id="4" name="Slide Number Placeholder 3"/>
          <p:cNvSpPr>
            <a:spLocks noGrp="1"/>
          </p:cNvSpPr>
          <p:nvPr>
            <p:ph type="sldNum" sz="quarter" idx="10"/>
          </p:nvPr>
        </p:nvSpPr>
        <p:spPr/>
        <p:txBody>
          <a:bodyPr/>
          <a:lstStyle/>
          <a:p>
            <a:fld id="{0331DFB3-9609-4DAA-AFE8-07E2855A7BB5}" type="slidenum">
              <a:rPr lang="en-US" smtClean="0"/>
              <a:pPr/>
              <a:t>46</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p>
            <a:fld id="{21F61DAF-5F93-4F1B-BE3E-109605A8853D}" type="slidenum">
              <a:rPr lang="en-US" smtClean="0">
                <a:latin typeface="Arial" charset="0"/>
                <a:ea typeface="ＭＳ Ｐゴシック"/>
                <a:cs typeface="ＭＳ Ｐゴシック"/>
              </a:rPr>
              <a:pPr/>
              <a:t>47</a:t>
            </a:fld>
            <a:endParaRPr lang="en-US" dirty="0" smtClean="0">
              <a:latin typeface="Arial" charset="0"/>
              <a:ea typeface="ＭＳ Ｐゴシック"/>
              <a:cs typeface="ＭＳ Ｐゴシック"/>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pPr defTabSz="877541">
              <a:buFont typeface="Arial" pitchFamily="34" charset="0"/>
              <a:buChar char="•"/>
              <a:defRPr/>
            </a:pPr>
            <a:r>
              <a:rPr lang="en-US" dirty="0" smtClean="0"/>
              <a:t>Classic metaphor – bundle of sticks.</a:t>
            </a:r>
          </a:p>
          <a:p>
            <a:pPr defTabSz="877541">
              <a:buFont typeface="Arial" pitchFamily="34" charset="0"/>
              <a:buChar char="•"/>
              <a:defRPr/>
            </a:pPr>
            <a:r>
              <a:rPr lang="en-US" baseline="0" dirty="0" smtClean="0"/>
              <a:t>DISTRIBUTE right </a:t>
            </a:r>
          </a:p>
          <a:p>
            <a:pPr lvl="1" defTabSz="877541">
              <a:buFont typeface="Arial" pitchFamily="34" charset="0"/>
              <a:buChar char="•"/>
              <a:defRPr/>
            </a:pPr>
            <a:r>
              <a:rPr lang="en-US" baseline="0" dirty="0" smtClean="0"/>
              <a:t>Subdivided into different territories, like US, North America, or World English rights.  </a:t>
            </a:r>
          </a:p>
          <a:p>
            <a:pPr defTabSz="877541">
              <a:buFont typeface="Arial" pitchFamily="34" charset="0"/>
              <a:buChar char="•"/>
              <a:defRPr/>
            </a:pPr>
            <a:r>
              <a:rPr lang="en-US" baseline="0" dirty="0" smtClean="0"/>
              <a:t>Similarly, the DERIVE, or adaptation, right can be used to assign translation rights by language, or movie rights, or even movie rights by language.</a:t>
            </a:r>
          </a:p>
          <a:p>
            <a:pPr defTabSz="877541">
              <a:buFont typeface="Arial" pitchFamily="34" charset="0"/>
              <a:buChar char="•"/>
              <a:defRPr/>
            </a:pPr>
            <a:r>
              <a:rPr lang="en-US" baseline="0" dirty="0" smtClean="0"/>
              <a:t>But there are no limits to the subdivision of rights.  Potentially, a copyright owner could sell French-language translation rights in Bulgaria</a:t>
            </a:r>
            <a:br>
              <a:rPr lang="en-US" baseline="0" dirty="0" smtClean="0"/>
            </a:br>
            <a:r>
              <a:rPr lang="en-US" baseline="0" dirty="0" smtClean="0"/>
              <a:t> for all of the chapters contain the word “rutabaga.”</a:t>
            </a:r>
          </a:p>
          <a:p>
            <a:pPr defTabSz="877541">
              <a:buFont typeface="Arial" pitchFamily="34" charset="0"/>
              <a:buChar char="•"/>
              <a:defRPr/>
            </a:pPr>
            <a:r>
              <a:rPr lang="en-US" dirty="0" smtClean="0"/>
              <a:t>Review</a:t>
            </a:r>
            <a:r>
              <a:rPr lang="en-US" baseline="0" dirty="0" smtClean="0"/>
              <a:t> some cases in practice.</a:t>
            </a: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Obtained</a:t>
            </a:r>
            <a:r>
              <a:rPr lang="en-US" baseline="0" dirty="0" smtClean="0"/>
              <a:t> a typical current author contract for a big 6 publisher.</a:t>
            </a:r>
          </a:p>
          <a:p>
            <a:r>
              <a:rPr lang="en-US" baseline="0" dirty="0" smtClean="0"/>
              <a:t>Analyzed the grant of rights section against the Copyright Act.</a:t>
            </a:r>
          </a:p>
          <a:p>
            <a:r>
              <a:rPr lang="en-US" baseline="0" dirty="0" smtClean="0"/>
              <a:t>Exclusive – publisher will become the holder of the granted rights.  </a:t>
            </a:r>
          </a:p>
          <a:p>
            <a:r>
              <a:rPr lang="en-US" baseline="0" dirty="0" smtClean="0"/>
              <a:t>Will be able to sublicense, and also to sue for infringement</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49</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Quite a laundry</a:t>
            </a:r>
            <a:r>
              <a:rPr lang="en-US" baseline="0" dirty="0" smtClean="0"/>
              <a:t> list, eh?</a:t>
            </a:r>
          </a:p>
          <a:p>
            <a:r>
              <a:rPr lang="en-US" baseline="0" dirty="0" smtClean="0"/>
              <a:t>“In the English language” is a limiting clause here.  Not based on geographic limitations anymore.</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50</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thus infer that any lunar or</a:t>
            </a:r>
            <a:r>
              <a:rPr lang="en-US" baseline="0" dirty="0" smtClean="0"/>
              <a:t> </a:t>
            </a:r>
            <a:r>
              <a:rPr lang="en-US" dirty="0" smtClean="0"/>
              <a:t>Martian rights that become</a:t>
            </a:r>
            <a:r>
              <a:rPr lang="en-US" baseline="0" dirty="0" smtClean="0"/>
              <a:t> valuable during the term of copyright will be retained by the author.</a:t>
            </a:r>
          </a:p>
          <a:p>
            <a:r>
              <a:rPr lang="en-US" baseline="0" dirty="0" smtClean="0"/>
              <a:t>Notice how much future-proofing is attempted in these few sentences.  Publishers have learned over the last twelve years or so how important it is to acquire the rights for future technologies up front.</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51</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obvious</a:t>
            </a:r>
            <a:r>
              <a:rPr lang="en-US" baseline="0" dirty="0" smtClean="0"/>
              <a:t> would be movie or TV rights, which are DERIVE rights</a:t>
            </a:r>
            <a:endParaRPr lang="en-US" dirty="0" smtClean="0"/>
          </a:p>
          <a:p>
            <a:r>
              <a:rPr lang="en-US" dirty="0" smtClean="0"/>
              <a:t>The contract grants</a:t>
            </a:r>
            <a:r>
              <a:rPr lang="en-US" baseline="0" dirty="0" smtClean="0"/>
              <a:t> audio book rights, but </a:t>
            </a:r>
            <a:r>
              <a:rPr lang="en-US" dirty="0" smtClean="0"/>
              <a:t>not audio performance</a:t>
            </a:r>
            <a:r>
              <a:rPr lang="en-US" baseline="0" dirty="0" smtClean="0"/>
              <a:t> rights.  Think about an </a:t>
            </a:r>
            <a:r>
              <a:rPr lang="en-US" baseline="0" dirty="0" err="1" smtClean="0"/>
              <a:t>ebook</a:t>
            </a:r>
            <a:r>
              <a:rPr lang="en-US" baseline="0" dirty="0" smtClean="0"/>
              <a:t> radio station, for example.  </a:t>
            </a:r>
          </a:p>
          <a:p>
            <a:r>
              <a:rPr lang="en-US" baseline="0" dirty="0" smtClean="0"/>
              <a:t>If an </a:t>
            </a:r>
            <a:r>
              <a:rPr lang="en-US" baseline="0" dirty="0" err="1" smtClean="0"/>
              <a:t>ebook</a:t>
            </a:r>
            <a:r>
              <a:rPr lang="en-US" baseline="0" dirty="0" smtClean="0"/>
              <a:t> radio station develops, the author or his agent could sell the “perform publicly over a digital transmission” right.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least, that’s my reading of the text.  The publisher’s counsel might disagree.</a:t>
            </a:r>
          </a:p>
          <a:p>
            <a:r>
              <a:rPr lang="en-US" baseline="0" dirty="0" smtClean="0"/>
              <a:t>But it also makes sense – legitimate publishers don’t attempt to acquire “all rights,” because professional authors would never give those up.</a:t>
            </a:r>
          </a:p>
        </p:txBody>
      </p:sp>
      <p:sp>
        <p:nvSpPr>
          <p:cNvPr id="4" name="Slide Number Placeholder 3"/>
          <p:cNvSpPr>
            <a:spLocks noGrp="1"/>
          </p:cNvSpPr>
          <p:nvPr>
            <p:ph type="sldNum" sz="quarter" idx="10"/>
          </p:nvPr>
        </p:nvSpPr>
        <p:spPr/>
        <p:txBody>
          <a:bodyPr/>
          <a:lstStyle/>
          <a:p>
            <a:fld id="{00CD0182-10B1-40FE-8DDA-843D798E315A}" type="slidenum">
              <a:rPr lang="en-US" smtClean="0"/>
              <a:pPr/>
              <a:t>52</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[its the kindle!]</a:t>
            </a:r>
            <a:endParaRPr lang="en-US" i="1"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53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(click through)</a:t>
            </a:r>
          </a:p>
          <a:p>
            <a:endParaRPr lang="en-US" baseline="0" dirty="0" smtClean="0"/>
          </a:p>
          <a:p>
            <a:r>
              <a:rPr lang="en-US" baseline="0" dirty="0" smtClean="0"/>
              <a:t>This is great, because who wants to carry a CD cabinet around?  </a:t>
            </a:r>
          </a:p>
          <a:p>
            <a:r>
              <a:rPr lang="en-US" baseline="0" dirty="0" smtClean="0"/>
              <a:t>It’s like your music is just sitting up in a cloud somewhere, and you can pull it down wherever you want.</a:t>
            </a:r>
          </a:p>
          <a:p>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the grantor is the Publisher – the </a:t>
            </a:r>
            <a:r>
              <a:rPr lang="en-US" dirty="0" err="1" smtClean="0"/>
              <a:t>eReader</a:t>
            </a:r>
            <a:r>
              <a:rPr lang="en-US" dirty="0" smtClean="0"/>
              <a:t> company isn’t the</a:t>
            </a:r>
            <a:r>
              <a:rPr lang="en-US" baseline="0" dirty="0" smtClean="0"/>
              <a:t> </a:t>
            </a:r>
            <a:r>
              <a:rPr lang="en-US" baseline="0" dirty="0" err="1" smtClean="0"/>
              <a:t>rightsholder</a:t>
            </a:r>
            <a:r>
              <a:rPr lang="en-US" baseline="0" dirty="0" smtClean="0"/>
              <a:t>.</a:t>
            </a:r>
          </a:p>
          <a:p>
            <a:r>
              <a:rPr lang="en-US" baseline="0" dirty="0" smtClean="0"/>
              <a:t>There’s some additional language about the case where the </a:t>
            </a:r>
            <a:r>
              <a:rPr lang="en-US" baseline="0" dirty="0" err="1" smtClean="0"/>
              <a:t>eReader</a:t>
            </a:r>
            <a:r>
              <a:rPr lang="en-US" baseline="0" dirty="0" smtClean="0"/>
              <a:t> company is also the Publisher.  </a:t>
            </a:r>
          </a:p>
          <a:p>
            <a:r>
              <a:rPr lang="en-US" baseline="0" dirty="0" smtClean="0"/>
              <a:t>The grant is non-exclusive – the user of the </a:t>
            </a:r>
            <a:r>
              <a:rPr lang="en-US" baseline="0" dirty="0" err="1" smtClean="0"/>
              <a:t>eReader</a:t>
            </a:r>
            <a:r>
              <a:rPr lang="en-US" baseline="0" dirty="0" smtClean="0"/>
              <a:t> device doesn’t get to prevent anyone from doing anything- doesn’t become a </a:t>
            </a:r>
            <a:r>
              <a:rPr lang="en-US" baseline="0" dirty="0" err="1" smtClean="0"/>
              <a:t>rightsholder</a:t>
            </a:r>
            <a:r>
              <a:rPr lang="en-US" baseline="0" dirty="0" smtClean="0"/>
              <a:t> herself.</a:t>
            </a:r>
          </a:p>
          <a:p>
            <a:r>
              <a:rPr lang="en-US" baseline="0" dirty="0" smtClean="0"/>
              <a:t>The granted rights aren’t the ones in the list of exclusive rights </a:t>
            </a:r>
          </a:p>
          <a:p>
            <a:r>
              <a:rPr lang="en-US" baseline="0" dirty="0" smtClean="0"/>
              <a:t>–thin little twigs pulled out of the infinite bundle.</a:t>
            </a:r>
          </a:p>
          <a:p>
            <a:r>
              <a:rPr lang="en-US" baseline="0" dirty="0" smtClean="0"/>
              <a:t>Personal, non-commercial – you don’t get to rent the use of a book on your </a:t>
            </a:r>
            <a:r>
              <a:rPr lang="en-US" baseline="0" dirty="0" err="1" smtClean="0"/>
              <a:t>eReader</a:t>
            </a:r>
            <a:r>
              <a:rPr lang="en-US" baseline="0" dirty="0" smtClean="0"/>
              <a:t>.  We’ll talk a little more about non-commercial use when we discuss Creative Commons, in the second session.</a:t>
            </a:r>
          </a:p>
          <a:p>
            <a:r>
              <a:rPr lang="en-US" baseline="0" dirty="0" smtClean="0"/>
              <a:t>The </a:t>
            </a:r>
            <a:r>
              <a:rPr lang="en-US" baseline="0" dirty="0" err="1" smtClean="0"/>
              <a:t>asterisk’d</a:t>
            </a:r>
            <a:r>
              <a:rPr lang="en-US" baseline="0" dirty="0" smtClean="0"/>
              <a:t> point is important – you acquire digital content on the device under license content provider, not in the manner of buying a hard copy from a bookstore. </a:t>
            </a:r>
          </a:p>
        </p:txBody>
      </p:sp>
      <p:sp>
        <p:nvSpPr>
          <p:cNvPr id="4" name="Slide Number Placeholder 3"/>
          <p:cNvSpPr>
            <a:spLocks noGrp="1"/>
          </p:cNvSpPr>
          <p:nvPr>
            <p:ph type="sldNum" sz="quarter" idx="10"/>
          </p:nvPr>
        </p:nvSpPr>
        <p:spPr/>
        <p:txBody>
          <a:bodyPr/>
          <a:lstStyle/>
          <a:p>
            <a:fld id="{00CD0182-10B1-40FE-8DDA-843D798E315A}" type="slidenum">
              <a:rPr lang="en-US" smtClean="0"/>
              <a:pPr/>
              <a:t>54</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By the way, the way that you acquire hardcopy books today is more complicated than you may be aware.  </a:t>
            </a:r>
          </a:p>
          <a:p>
            <a:r>
              <a:rPr lang="en-US" baseline="0" dirty="0" smtClean="0"/>
              <a:t>You buy a book at retail, where the price is set by the store. If you buy the new </a:t>
            </a:r>
            <a:r>
              <a:rPr lang="en-US" baseline="0" dirty="0" err="1" smtClean="0"/>
              <a:t>Reacher</a:t>
            </a:r>
            <a:r>
              <a:rPr lang="en-US" baseline="0" dirty="0" smtClean="0"/>
              <a:t> novel at B &amp; N, you get their price.</a:t>
            </a:r>
          </a:p>
          <a:p>
            <a:r>
              <a:rPr lang="en-US" baseline="0" dirty="0" smtClean="0"/>
              <a:t>Or you can buy it at a used book store at a much lower price, after someone turned it in for credit.  </a:t>
            </a:r>
          </a:p>
          <a:p>
            <a:r>
              <a:rPr lang="en-US" baseline="0" dirty="0" smtClean="0"/>
              <a:t>You could also sell it at your own garage sale for a lower price still.  It wasn’t always like that!</a:t>
            </a:r>
          </a:p>
          <a:p>
            <a:r>
              <a:rPr lang="en-US" baseline="0" dirty="0" smtClean="0"/>
              <a:t>At one time, copyright holders in the US asserted under copyright the right to control the sale price of a book wherever it was sold.</a:t>
            </a:r>
          </a:p>
          <a:p>
            <a:r>
              <a:rPr lang="en-US" baseline="0" dirty="0" smtClean="0"/>
              <a:t>In 1908, the Supreme Court considered exactly such a question in Bobs-Merrill Co. v. Straus, determining that the publisher’s rights to control the price did not extend beyond the first sale.  Section 109 of  the ‘76 Copyright Act establishes in law that the owner of a legal copy is entitled to sell it without permission.</a:t>
            </a:r>
          </a:p>
          <a:p>
            <a:r>
              <a:rPr lang="en-US" baseline="0" dirty="0" smtClean="0"/>
              <a:t>That’s why these terms are careful to characterize the transfer of content as a non-exclusive license instead of a sale.</a:t>
            </a:r>
          </a:p>
          <a:p>
            <a:r>
              <a:rPr lang="en-US" baseline="0" dirty="0" smtClean="0"/>
              <a:t>Digital is different – you can’t really move bits from one place to another, you can only make a new copy and delete the original.</a:t>
            </a:r>
          </a:p>
          <a:p>
            <a:r>
              <a:rPr lang="en-US" baseline="0" dirty="0" smtClean="0"/>
              <a:t>Can’t enforce the deletion!</a:t>
            </a:r>
          </a:p>
          <a:p>
            <a:r>
              <a:rPr lang="en-US" baseline="0" dirty="0" smtClean="0"/>
              <a:t>Even physical property ownership is a bundle of rights, though, and you don’t get all of them.  </a:t>
            </a:r>
          </a:p>
        </p:txBody>
      </p:sp>
      <p:sp>
        <p:nvSpPr>
          <p:cNvPr id="4" name="Slide Number Placeholder 3"/>
          <p:cNvSpPr>
            <a:spLocks noGrp="1"/>
          </p:cNvSpPr>
          <p:nvPr>
            <p:ph type="sldNum" sz="quarter" idx="10"/>
          </p:nvPr>
        </p:nvSpPr>
        <p:spPr/>
        <p:txBody>
          <a:bodyPr/>
          <a:lstStyle/>
          <a:p>
            <a:fld id="{00CD0182-10B1-40FE-8DDA-843D798E315A}" type="slidenum">
              <a:rPr lang="en-US" smtClean="0"/>
              <a:pPr/>
              <a:t>55</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Back</a:t>
            </a:r>
            <a:r>
              <a:rPr lang="en-US" baseline="0" dirty="0" smtClean="0"/>
              <a:t> to the </a:t>
            </a:r>
            <a:r>
              <a:rPr lang="en-US" baseline="0" dirty="0" err="1" smtClean="0"/>
              <a:t>ebook</a:t>
            </a:r>
            <a:r>
              <a:rPr lang="en-US" baseline="0" dirty="0" smtClean="0"/>
              <a:t> reader terms</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56</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00CD0182-10B1-40FE-8DDA-843D798E315A}" type="slidenum">
              <a:rPr lang="en-US" smtClean="0"/>
              <a:pPr/>
              <a:t>57</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is the first time we’ve run into what’s become known as DRM, or digital rights management, technology.  </a:t>
            </a:r>
          </a:p>
          <a:p>
            <a:r>
              <a:rPr lang="en-US" baseline="0" dirty="0" smtClean="0"/>
              <a:t>We’ll go into more depth on that in the second session, as well.</a:t>
            </a:r>
          </a:p>
        </p:txBody>
      </p:sp>
      <p:sp>
        <p:nvSpPr>
          <p:cNvPr id="4" name="Slide Number Placeholder 3"/>
          <p:cNvSpPr>
            <a:spLocks noGrp="1"/>
          </p:cNvSpPr>
          <p:nvPr>
            <p:ph type="sldNum" sz="quarter" idx="10"/>
          </p:nvPr>
        </p:nvSpPr>
        <p:spPr/>
        <p:txBody>
          <a:bodyPr/>
          <a:lstStyle/>
          <a:p>
            <a:fld id="{00CD0182-10B1-40FE-8DDA-843D798E315A}" type="slidenum">
              <a:rPr lang="en-US" smtClean="0"/>
              <a:pPr/>
              <a:t>58</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59</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a:ln/>
        </p:spPr>
      </p:sp>
      <p:sp>
        <p:nvSpPr>
          <p:cNvPr id="78850" name="Notes Placeholder 2"/>
          <p:cNvSpPr>
            <a:spLocks noGrp="1"/>
          </p:cNvSpPr>
          <p:nvPr>
            <p:ph type="body" idx="1"/>
          </p:nvPr>
        </p:nvSpPr>
        <p:spPr>
          <a:noFill/>
          <a:ln/>
        </p:spPr>
        <p:txBody>
          <a:bodyPr/>
          <a:lstStyle/>
          <a:p>
            <a:r>
              <a:rPr lang="en-US" dirty="0" smtClean="0">
                <a:latin typeface="Arial" charset="0"/>
              </a:rPr>
              <a:t>Per Constitution, copyright</a:t>
            </a:r>
            <a:r>
              <a:rPr lang="en-US" baseline="0" dirty="0" smtClean="0">
                <a:latin typeface="Arial" charset="0"/>
              </a:rPr>
              <a:t> term must be limited, but doesn’t say how long.</a:t>
            </a:r>
          </a:p>
          <a:p>
            <a:r>
              <a:rPr lang="en-US" baseline="0" dirty="0" smtClean="0">
                <a:latin typeface="Arial" charset="0"/>
              </a:rPr>
              <a:t>Over time, the term of copyright has expanded.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Arial" charset="0"/>
              </a:rPr>
              <a:t>For works published after 1923, determination of the copyright status of a work can be quite complicated.  </a:t>
            </a:r>
          </a:p>
          <a:p>
            <a:r>
              <a:rPr lang="en-US" baseline="0" dirty="0" smtClean="0">
                <a:latin typeface="Arial" charset="0"/>
              </a:rPr>
              <a:t>Factors like country of original publication, renewal status of the work, the particular year of publication, and whether it was created as a work for hire all affect the copyright status.</a:t>
            </a:r>
            <a:endParaRPr lang="en-US" dirty="0" smtClean="0">
              <a:latin typeface="Arial" charset="0"/>
            </a:endParaRPr>
          </a:p>
        </p:txBody>
      </p:sp>
      <p:sp>
        <p:nvSpPr>
          <p:cNvPr id="4" name="Slide Number Placeholder 3"/>
          <p:cNvSpPr>
            <a:spLocks noGrp="1"/>
          </p:cNvSpPr>
          <p:nvPr>
            <p:ph type="sldNum" sz="quarter" idx="5"/>
          </p:nvPr>
        </p:nvSpPr>
        <p:spPr/>
        <p:txBody>
          <a:bodyPr/>
          <a:lstStyle/>
          <a:p>
            <a:pPr>
              <a:defRPr/>
            </a:pPr>
            <a:fld id="{F4FBEA9A-C7D8-414B-A73B-0FF29BF9A79E}" type="slidenum">
              <a:rPr lang="en-US" smtClean="0"/>
              <a:pPr>
                <a:defRPr/>
              </a:pPr>
              <a:t>60</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Last topic before break.</a:t>
            </a:r>
          </a:p>
          <a:p>
            <a:r>
              <a:rPr lang="en-US" dirty="0" smtClean="0"/>
              <a:t>Fair</a:t>
            </a:r>
            <a:r>
              <a:rPr lang="en-US" baseline="0" dirty="0" smtClean="0"/>
              <a:t> use is another copyright topic that spurs arguments.  </a:t>
            </a:r>
          </a:p>
          <a:p>
            <a:r>
              <a:rPr lang="en-US" baseline="0" dirty="0" smtClean="0"/>
              <a:t>To help us learn what kind of things fair use applies to, let’s start by taking a look at the law.</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61</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go back to the Statute of Anne, the</a:t>
            </a:r>
            <a:r>
              <a:rPr lang="en-US" baseline="0" dirty="0" smtClean="0"/>
              <a:t> original law was quite simple.  The Statue of Anne held that it was important to encourage the creation of original works, and for that reason </a:t>
            </a:r>
          </a:p>
          <a:p>
            <a:r>
              <a:rPr lang="en-US" baseline="0" dirty="0" smtClean="0"/>
              <a:t>the creator of a work could forbid other people from making copies of it.</a:t>
            </a:r>
          </a:p>
        </p:txBody>
      </p:sp>
      <p:sp>
        <p:nvSpPr>
          <p:cNvPr id="4" name="Slide Number Placeholder 3"/>
          <p:cNvSpPr>
            <a:spLocks noGrp="1"/>
          </p:cNvSpPr>
          <p:nvPr>
            <p:ph type="sldNum" sz="quarter" idx="10"/>
          </p:nvPr>
        </p:nvSpPr>
        <p:spPr/>
        <p:txBody>
          <a:bodyPr/>
          <a:lstStyle/>
          <a:p>
            <a:fld id="{00CD0182-10B1-40FE-8DDA-843D798E315A}" type="slidenum">
              <a:rPr lang="en-US" smtClean="0"/>
              <a:pPr/>
              <a:t>62</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English courts interpreted the strict prohibition in light of its stated purpose.  </a:t>
            </a:r>
          </a:p>
          <a:p>
            <a:r>
              <a:rPr lang="en-US" baseline="0" dirty="0" smtClean="0"/>
              <a:t>CLICK</a:t>
            </a:r>
          </a:p>
          <a:p>
            <a:r>
              <a:rPr lang="en-US" baseline="0" dirty="0" smtClean="0"/>
              <a:t>Thus parody and satire were permitted to reproduce some elements of a work without permission.</a:t>
            </a:r>
          </a:p>
          <a:p>
            <a:r>
              <a:rPr lang="en-US" baseline="0" dirty="0" smtClean="0"/>
              <a:t>CLICK</a:t>
            </a:r>
          </a:p>
          <a:p>
            <a:r>
              <a:rPr lang="en-US" baseline="0" dirty="0" smtClean="0"/>
              <a:t>Take a book, make it shorter? </a:t>
            </a:r>
          </a:p>
          <a:p>
            <a:r>
              <a:rPr lang="en-US" baseline="0" dirty="0" smtClean="0"/>
              <a:t>A 1740 case in England – </a:t>
            </a:r>
            <a:r>
              <a:rPr lang="en-US" baseline="0" dirty="0" err="1" smtClean="0"/>
              <a:t>Gyles</a:t>
            </a:r>
            <a:r>
              <a:rPr lang="en-US" baseline="0" dirty="0" smtClean="0"/>
              <a:t> v Wilcox – suggested that some kinds of abridgement would be permitted, as long as they required some kind of editorial discretion.</a:t>
            </a:r>
          </a:p>
          <a:p>
            <a:r>
              <a:rPr lang="en-US" baseline="0" dirty="0" smtClean="0"/>
              <a:t>In the US in 1840, Folsom v. Marsh in the United States considered whether to allow an abridgement of a biography of George Washington that essentially omitted a huge volume of material, but retained the rest verbatim.</a:t>
            </a:r>
          </a:p>
          <a:p>
            <a:r>
              <a:rPr lang="en-US" baseline="0" dirty="0" smtClean="0"/>
              <a:t>The resulting decision by Justice Story associated the phrase, “fair use,” with a new multi-factor test that has persisted with minor clarifications to this day.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However,</a:t>
            </a:r>
            <a:r>
              <a:rPr lang="en-US" baseline="0" dirty="0" smtClean="0"/>
              <a:t> i</a:t>
            </a:r>
            <a:r>
              <a:rPr lang="en-US" dirty="0" smtClean="0"/>
              <a:t>t was not until</a:t>
            </a:r>
            <a:r>
              <a:rPr lang="en-US" baseline="0" dirty="0" smtClean="0"/>
              <a:t> the Copyright Act of 1976 that US law included any specification of what fair use was.  Let’s take a look at that.</a:t>
            </a:r>
            <a:endParaRPr lang="en-US" dirty="0" smtClean="0"/>
          </a:p>
          <a:p>
            <a:endParaRPr lang="en-US" baseline="0" dirty="0" smtClean="0"/>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00CD0182-10B1-40FE-8DDA-843D798E315A}" type="slidenum">
              <a:rPr lang="en-US" smtClean="0"/>
              <a:pPr/>
              <a:t>63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It’s important to note</a:t>
            </a:r>
            <a:r>
              <a:rPr lang="en-US" baseline="0" dirty="0" smtClean="0"/>
              <a:t> that mp3.com appeared to believe that they were behaving correctly – that they were pushing the envelope, but were not only staying within the bounds of copyright, but causing no harm to anyone, either.</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It’s important</a:t>
            </a:r>
            <a:r>
              <a:rPr lang="en-US" baseline="0" dirty="0" smtClean="0"/>
              <a:t> to read this carefully – it’s not a list of things that are fair use.  It’s “a use that is fair, that takes the form of…”</a:t>
            </a:r>
          </a:p>
          <a:p>
            <a:r>
              <a:rPr lang="en-US" baseline="0" dirty="0" smtClean="0"/>
              <a:t>The bullets are best read as a sort of “for instance.”</a:t>
            </a:r>
            <a:endParaRPr lang="en-US" i="0" baseline="0" dirty="0" smtClean="0"/>
          </a:p>
          <a:p>
            <a:endParaRPr lang="en-US" i="0" baseline="0" dirty="0" smtClean="0"/>
          </a:p>
        </p:txBody>
      </p:sp>
      <p:sp>
        <p:nvSpPr>
          <p:cNvPr id="4" name="Slide Number Placeholder 3"/>
          <p:cNvSpPr>
            <a:spLocks noGrp="1"/>
          </p:cNvSpPr>
          <p:nvPr>
            <p:ph type="sldNum" sz="quarter" idx="10"/>
          </p:nvPr>
        </p:nvSpPr>
        <p:spPr/>
        <p:txBody>
          <a:bodyPr/>
          <a:lstStyle/>
          <a:p>
            <a:fld id="{00CD0182-10B1-40FE-8DDA-843D798E315A}" type="slidenum">
              <a:rPr lang="en-US" smtClean="0"/>
              <a:pPr/>
              <a:t>64</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 those activities aren’t automatically</a:t>
            </a:r>
            <a:r>
              <a:rPr lang="en-US" baseline="0" dirty="0" smtClean="0"/>
              <a:t> permitted.  To determine whether a use is fair, you consider four factors:</a:t>
            </a:r>
          </a:p>
          <a:p>
            <a:r>
              <a:rPr lang="en-US" dirty="0" smtClean="0"/>
              <a:t>Now</a:t>
            </a:r>
            <a:r>
              <a:rPr lang="en-US" baseline="0" dirty="0" smtClean="0"/>
              <a:t> at first, this sounds like a really clear way to figure out whether you can make a copy.</a:t>
            </a:r>
          </a:p>
          <a:p>
            <a:r>
              <a:rPr lang="en-US" baseline="0" dirty="0" smtClean="0"/>
              <a:t>Overall, though, it’s hard to look at the Factors as if they were rights that a consumer of content can rely on.  </a:t>
            </a:r>
          </a:p>
          <a:p>
            <a:r>
              <a:rPr lang="en-US" baseline="0" dirty="0" smtClean="0"/>
              <a:t>For one thing, they’re not written as guarantees, but as tests of infringement.  That alone implies that judgment will be important on a case by case basis.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there are challenges, the moment you scrape below the surface.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instance, is commercial use actually the opposite of </a:t>
            </a:r>
            <a:r>
              <a:rPr lang="en-US" baseline="0" smtClean="0"/>
              <a:t>nonprofit educational </a:t>
            </a:r>
            <a:r>
              <a:rPr lang="en-US" baseline="0" dirty="0" smtClean="0"/>
              <a:t>use?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about for-profit educational use?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if a non-profit sells educational materials?</a:t>
            </a:r>
          </a:p>
        </p:txBody>
      </p:sp>
      <p:sp>
        <p:nvSpPr>
          <p:cNvPr id="4" name="Slide Number Placeholder 3"/>
          <p:cNvSpPr>
            <a:spLocks noGrp="1"/>
          </p:cNvSpPr>
          <p:nvPr>
            <p:ph type="sldNum" sz="quarter" idx="10"/>
          </p:nvPr>
        </p:nvSpPr>
        <p:spPr/>
        <p:txBody>
          <a:bodyPr/>
          <a:lstStyle/>
          <a:p>
            <a:fld id="{00CD0182-10B1-40FE-8DDA-843D798E315A}" type="slidenum">
              <a:rPr lang="en-US" smtClean="0"/>
              <a:pPr/>
              <a:t>65</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Don’t seem like </a:t>
            </a:r>
            <a:r>
              <a:rPr lang="en-US" baseline="0" dirty="0" smtClean="0"/>
              <a:t>opposites, phrased like this. </a:t>
            </a:r>
          </a:p>
          <a:p>
            <a:r>
              <a:rPr lang="en-US" baseline="0" dirty="0" smtClean="0"/>
              <a:t>What about for-profit education?</a:t>
            </a:r>
          </a:p>
          <a:p>
            <a:endParaRPr lang="en-US" baseline="0" dirty="0" smtClean="0"/>
          </a:p>
          <a:p>
            <a:r>
              <a:rPr lang="en-US" dirty="0" smtClean="0"/>
              <a:t>One way to look at it is as more of a continuum.  Activities</a:t>
            </a:r>
            <a:r>
              <a:rPr lang="en-US" baseline="0" dirty="0" smtClean="0"/>
              <a:t> that are close to non-profit, or that are close to educational, are the most likely to be fair use.  </a:t>
            </a:r>
          </a:p>
          <a:p>
            <a:r>
              <a:rPr lang="en-US" baseline="0" dirty="0" smtClean="0"/>
              <a:t>However, fair use is not intended to enable a user of a copyrighted work to make a profit from it without paying a </a:t>
            </a:r>
            <a:r>
              <a:rPr lang="en-US" baseline="0" dirty="0" err="1" smtClean="0"/>
              <a:t>rightsholder</a:t>
            </a:r>
            <a:r>
              <a:rPr lang="en-US" baseline="0" dirty="0" smtClean="0"/>
              <a:t>.</a:t>
            </a:r>
          </a:p>
          <a:p>
            <a:r>
              <a:rPr lang="en-US" baseline="0" dirty="0" smtClean="0"/>
              <a:t>It could go the other way, too.  </a:t>
            </a:r>
          </a:p>
          <a:p>
            <a:r>
              <a:rPr lang="en-US" baseline="0" dirty="0" smtClean="0"/>
              <a:t>Hustler Magazine published a fairly nasty feature about Jerry </a:t>
            </a:r>
            <a:r>
              <a:rPr lang="en-US" baseline="0" dirty="0" err="1" smtClean="0"/>
              <a:t>Falwell</a:t>
            </a:r>
            <a:r>
              <a:rPr lang="en-US" baseline="0" dirty="0" smtClean="0"/>
              <a:t>.  </a:t>
            </a:r>
            <a:r>
              <a:rPr lang="en-US" baseline="0" dirty="0" err="1" smtClean="0"/>
              <a:t>Falwell</a:t>
            </a:r>
            <a:r>
              <a:rPr lang="en-US" baseline="0" dirty="0" smtClean="0"/>
              <a:t> responded by printing millions of copies and distributing them for fundraising.  Hustler sued for copyright infringement, but the use was allowed as a legitimate response to derogatory material.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t>Another</a:t>
            </a:r>
            <a:r>
              <a:rPr lang="en-US" i="0" baseline="0" dirty="0" smtClean="0"/>
              <a:t> point to consider is whether the nature of the use was </a:t>
            </a:r>
            <a:r>
              <a:rPr lang="en-US" i="1" dirty="0" smtClean="0"/>
              <a:t>Productive </a:t>
            </a:r>
            <a:r>
              <a:rPr lang="en-US" dirty="0" smtClean="0"/>
              <a:t>or </a:t>
            </a:r>
            <a:r>
              <a:rPr lang="en-US" i="1" dirty="0" smtClean="0"/>
              <a:t>Transformative.</a:t>
            </a:r>
          </a:p>
          <a:p>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66</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a:t>
            </a:r>
            <a:r>
              <a:rPr lang="en-US" baseline="0" dirty="0" smtClean="0"/>
              <a:t> does the nature of the material have to do with anything?</a:t>
            </a:r>
          </a:p>
          <a:p>
            <a:r>
              <a:rPr lang="en-US" baseline="0" dirty="0" smtClean="0"/>
              <a:t>For one thing, copyright exists to support the public interest by increasing the supply of information.</a:t>
            </a:r>
          </a:p>
          <a:p>
            <a:r>
              <a:rPr lang="en-US" baseline="0" dirty="0" smtClean="0"/>
              <a:t>Fair use is more easily allowed in where the material is educational, scientific, or factual than when it is just for entertainment.</a:t>
            </a:r>
          </a:p>
          <a:p>
            <a:r>
              <a:rPr lang="en-US" dirty="0" smtClean="0"/>
              <a:t>Also</a:t>
            </a:r>
            <a:r>
              <a:rPr lang="en-US" baseline="0" dirty="0" smtClean="0"/>
              <a:t>, unpublished works enjoy greater protection against fair use than published ones.  </a:t>
            </a:r>
          </a:p>
          <a:p>
            <a:r>
              <a:rPr lang="en-US" baseline="0" dirty="0" smtClean="0"/>
              <a:t>However, like everything else in fair use, this isn’t an absolute rule either; Section 107 itself says so.</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67</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closer the copying comes</a:t>
            </a:r>
            <a:r>
              <a:rPr lang="en-US" baseline="0" dirty="0" smtClean="0"/>
              <a:t> to reproducing the whole work, the less likely the use is to be fair.</a:t>
            </a:r>
          </a:p>
          <a:p>
            <a:r>
              <a:rPr lang="en-US" baseline="0" dirty="0" smtClean="0"/>
              <a:t>Some might try to make rules – is 10% always OK? 5%?</a:t>
            </a:r>
          </a:p>
          <a:p>
            <a:r>
              <a:rPr lang="en-US" baseline="0" dirty="0" smtClean="0"/>
              <a:t>Sometimes a small portion is hugely important – </a:t>
            </a:r>
            <a:r>
              <a:rPr lang="en-US" baseline="0" dirty="0" err="1" smtClean="0"/>
              <a:t>Zapruder</a:t>
            </a:r>
            <a:r>
              <a:rPr lang="en-US" baseline="0" dirty="0" smtClean="0"/>
              <a:t> film, a key excerpt from a Ford’s biography.</a:t>
            </a:r>
          </a:p>
          <a:p>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68</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let’s take a look at a couple of real-world</a:t>
            </a:r>
            <a:r>
              <a:rPr lang="en-US" baseline="0" dirty="0" smtClean="0"/>
              <a:t> examples.</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69</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70</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judge in UMG v. MP3.com found little ground for finding fair use in anything MP3.com did.  </a:t>
            </a:r>
          </a:p>
          <a:p>
            <a:r>
              <a:rPr lang="en-US" baseline="0" dirty="0" smtClean="0"/>
              <a:t>The purpose was commercial, since MP3.com wanted to sell ads</a:t>
            </a:r>
          </a:p>
          <a:p>
            <a:r>
              <a:rPr lang="en-US" baseline="0" dirty="0" smtClean="0"/>
              <a:t>, the material was entertainment, which makes it harder to find fair use</a:t>
            </a:r>
          </a:p>
          <a:p>
            <a:r>
              <a:rPr lang="en-US" baseline="0" dirty="0" smtClean="0"/>
              <a:t>Crucially, UMG was able to show that it was trying to sell licenses to copy collections of CD’s for streaming purposes, which indicated that there was potential harm.</a:t>
            </a:r>
          </a:p>
          <a:p>
            <a:r>
              <a:rPr lang="en-US" baseline="0" dirty="0" smtClean="0"/>
              <a:t>When you read the case, it’s clear that the fair use argument wasn’t even close to succeeding.</a:t>
            </a:r>
          </a:p>
          <a:p>
            <a:r>
              <a:rPr lang="en-US" baseline="0" dirty="0" smtClean="0"/>
              <a:t>And that was most of MP3.com’s case.</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71</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Controversy,</a:t>
            </a:r>
            <a:r>
              <a:rPr lang="en-US" baseline="0" dirty="0" smtClean="0"/>
              <a:t> philosophical disagreements over the nature, importance</a:t>
            </a:r>
          </a:p>
          <a:p>
            <a:r>
              <a:rPr lang="en-US" dirty="0" smtClean="0"/>
              <a:t>Quotes</a:t>
            </a:r>
            <a:r>
              <a:rPr lang="en-US" baseline="0" dirty="0" smtClean="0"/>
              <a:t> from two eminent scholars of copyright</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72</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could be said that this</a:t>
            </a:r>
            <a:r>
              <a:rPr lang="en-US" baseline="0" dirty="0" smtClean="0"/>
              <a:t> is an accurate description of the nature of fair use in the United States today.</a:t>
            </a:r>
          </a:p>
          <a:p>
            <a:r>
              <a:rPr lang="en-US" baseline="0" dirty="0" smtClean="0"/>
              <a:t>It is not a Bill of Rights for the allowable use of copyrighted material.</a:t>
            </a:r>
          </a:p>
          <a:p>
            <a:r>
              <a:rPr lang="en-US" baseline="0" dirty="0" smtClean="0"/>
              <a:t>It’s a defense against a charge of copyright infringement, an affirmative defense that acknowledges that an activity that might infringe copyright has occurred.  </a:t>
            </a:r>
          </a:p>
          <a:p>
            <a:r>
              <a:rPr lang="en-US" baseline="0" dirty="0" err="1" smtClean="0"/>
              <a:t>Nimmer</a:t>
            </a:r>
            <a:r>
              <a:rPr lang="en-US" baseline="0" dirty="0" smtClean="0"/>
              <a:t> on Copyright is the standard reference on copyright law, frequently cited alongside prior cases in legal opinions on copyright cases.</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73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Anyone</a:t>
            </a:r>
            <a:r>
              <a:rPr lang="en-US" baseline="0" dirty="0" smtClean="0"/>
              <a:t> remember how long it took for them to get sued?</a:t>
            </a:r>
          </a:p>
          <a:p>
            <a:r>
              <a:rPr lang="en-US" baseline="0" dirty="0" smtClean="0"/>
              <a:t>And who won?</a:t>
            </a:r>
          </a:p>
          <a:p>
            <a:endParaRPr lang="en-US" baseline="0" dirty="0" smtClean="0"/>
          </a:p>
          <a:p>
            <a:r>
              <a:rPr lang="en-US" dirty="0" smtClean="0"/>
              <a:t>This was a</a:t>
            </a:r>
            <a:r>
              <a:rPr lang="en-US" baseline="0" dirty="0" smtClean="0"/>
              <a:t> devastating turn of events for MP3.com, but I don’t think that it was unpredictable. </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8</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William </a:t>
            </a:r>
            <a:r>
              <a:rPr lang="en-US" dirty="0" err="1" smtClean="0"/>
              <a:t>Patry</a:t>
            </a:r>
            <a:r>
              <a:rPr lang="en-US" dirty="0" smtClean="0"/>
              <a:t> is also an eminent legal scholar</a:t>
            </a:r>
            <a:r>
              <a:rPr lang="en-US" baseline="0" dirty="0" smtClean="0"/>
              <a:t> who has also produced a landmark legal reference to copyright law.  </a:t>
            </a:r>
          </a:p>
          <a:p>
            <a:r>
              <a:rPr lang="en-US" baseline="0" dirty="0" smtClean="0"/>
              <a:t>He brings a different perspective to copyright, having served for years in the legislative branch, as well in corporate law.</a:t>
            </a:r>
          </a:p>
          <a:p>
            <a:r>
              <a:rPr lang="en-US" baseline="0" dirty="0" smtClean="0"/>
              <a:t>He is currently Senior Copyright Counsel at Google.</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74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Over the years, in the news and first-hand, I’ve seen people in technology businesses try to apply technical insight to matters of copyright law.  </a:t>
            </a:r>
          </a:p>
          <a:p>
            <a:r>
              <a:rPr lang="en-US" baseline="0" dirty="0" smtClean="0"/>
              <a:t>Understanding copyright requires learning a particular way of thinking, with its own set of rules. </a:t>
            </a:r>
          </a:p>
          <a:p>
            <a:r>
              <a:rPr lang="en-US" baseline="0" dirty="0" smtClean="0"/>
              <a:t>Technologists are very comfortable working with sets of rules that are written for computers, but copyright rules are different – they’re written for human beings, which are like computers with a lot of independent judgment.  </a:t>
            </a:r>
          </a:p>
          <a:p>
            <a:r>
              <a:rPr lang="en-US" baseline="0" dirty="0" smtClean="0"/>
              <a:t>Am I going to run that program? </a:t>
            </a:r>
          </a:p>
          <a:p>
            <a:r>
              <a:rPr lang="en-US" baseline="0" dirty="0" smtClean="0"/>
              <a:t>Here are the reasons for.</a:t>
            </a:r>
          </a:p>
          <a:p>
            <a:r>
              <a:rPr lang="en-US" baseline="0" dirty="0" smtClean="0"/>
              <a:t>Here are the reasons against.</a:t>
            </a:r>
          </a:p>
          <a:p>
            <a:r>
              <a:rPr lang="en-US" baseline="0" dirty="0" smtClean="0"/>
              <a:t>Here’s what other computers in the Second Circuit did in similar situations in the past.</a:t>
            </a:r>
          </a:p>
          <a:p>
            <a:endParaRPr lang="en-US" baseline="0" dirty="0" smtClean="0"/>
          </a:p>
          <a:p>
            <a:r>
              <a:rPr lang="en-US" baseline="0" dirty="0" smtClean="0"/>
              <a:t>Today we’re going to review a sort of toolkit for understanding copyright.</a:t>
            </a:r>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CD0182-10B1-40FE-8DDA-843D798E315A}"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descr="CCC_title_slide_01.png"/>
          <p:cNvPicPr>
            <a:picLocks noChangeAspect="1"/>
          </p:cNvPicPr>
          <p:nvPr userDrawn="1"/>
        </p:nvPicPr>
        <p:blipFill>
          <a:blip r:embed="rId2" cstate="print"/>
          <a:srcRect t="60000" b="6667"/>
          <a:stretch>
            <a:fillRect/>
          </a:stretch>
        </p:blipFill>
        <p:spPr>
          <a:xfrm>
            <a:off x="0" y="4495800"/>
            <a:ext cx="9144000" cy="2286000"/>
          </a:xfrm>
          <a:prstGeom prst="rect">
            <a:avLst/>
          </a:prstGeom>
        </p:spPr>
      </p:pic>
      <p:sp>
        <p:nvSpPr>
          <p:cNvPr id="2" name="Title 1"/>
          <p:cNvSpPr>
            <a:spLocks noGrp="1"/>
          </p:cNvSpPr>
          <p:nvPr>
            <p:ph type="ctrTitle"/>
          </p:nvPr>
        </p:nvSpPr>
        <p:spPr>
          <a:xfrm>
            <a:off x="685800" y="1676400"/>
            <a:ext cx="7772400" cy="841375"/>
          </a:xfrm>
        </p:spPr>
        <p:txBody>
          <a:bodyPr>
            <a:noAutofit/>
          </a:bodyPr>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a:off x="685799" y="2590800"/>
            <a:ext cx="7772400" cy="914400"/>
          </a:xfrm>
        </p:spPr>
        <p:txBody>
          <a:bodyPr>
            <a:noAutofit/>
          </a:bodyPr>
          <a:lstStyle>
            <a:lvl1pPr marL="0" indent="0" algn="l">
              <a:spcBef>
                <a:spcPts val="200"/>
              </a:spcBef>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CCC_RGB_lg.png"/>
          <p:cNvPicPr>
            <a:picLocks noChangeAspect="1"/>
          </p:cNvPicPr>
          <p:nvPr userDrawn="1"/>
        </p:nvPicPr>
        <p:blipFill>
          <a:blip r:embed="rId3" cstate="print"/>
          <a:stretch>
            <a:fillRect/>
          </a:stretch>
        </p:blipFill>
        <p:spPr>
          <a:xfrm>
            <a:off x="6019800" y="533400"/>
            <a:ext cx="2408001" cy="1002330"/>
          </a:xfrm>
          <a:prstGeom prst="rect">
            <a:avLst/>
          </a:prstGeom>
        </p:spPr>
      </p:pic>
      <p:sp>
        <p:nvSpPr>
          <p:cNvPr id="12" name="Text Placeholder 11"/>
          <p:cNvSpPr>
            <a:spLocks noGrp="1"/>
          </p:cNvSpPr>
          <p:nvPr>
            <p:ph type="body" sz="quarter" idx="10"/>
          </p:nvPr>
        </p:nvSpPr>
        <p:spPr>
          <a:xfrm>
            <a:off x="685800" y="3733800"/>
            <a:ext cx="7772400" cy="1219200"/>
          </a:xfrm>
        </p:spPr>
        <p:txBody>
          <a:bodyPr>
            <a:noAutofit/>
          </a:bodyPr>
          <a:lstStyle>
            <a:lvl1pPr>
              <a:spcBef>
                <a:spcPts val="0"/>
              </a:spcBef>
              <a:buNone/>
              <a:defRPr sz="1600"/>
            </a:lvl1pPr>
            <a:lvl2pPr>
              <a:buNone/>
              <a:defRPr/>
            </a:lvl2pPr>
            <a:lvl3pPr>
              <a:buNone/>
              <a:defRPr/>
            </a:lvl3pPr>
            <a:lvl4pPr>
              <a:buNone/>
              <a:defRPr/>
            </a:lvl4pPr>
            <a:lvl5pPr>
              <a:buNone/>
              <a:defRPr/>
            </a:lvl5pPr>
          </a:lstStyle>
          <a:p>
            <a:pPr lvl="0"/>
            <a:r>
              <a:rPr lang="en-US" smtClean="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538" y="381000"/>
            <a:ext cx="8755062"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828800"/>
            <a:ext cx="41529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828800"/>
            <a:ext cx="41529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descr="CCC_title_slide_01.png"/>
          <p:cNvPicPr>
            <a:picLocks noChangeAspect="1"/>
          </p:cNvPicPr>
          <p:nvPr userDrawn="1"/>
        </p:nvPicPr>
        <p:blipFill>
          <a:blip r:embed="rId2" cstate="print"/>
          <a:srcRect t="60000" b="6667"/>
          <a:stretch>
            <a:fillRect/>
          </a:stretch>
        </p:blipFill>
        <p:spPr>
          <a:xfrm>
            <a:off x="0" y="4495800"/>
            <a:ext cx="9144000" cy="2286000"/>
          </a:xfrm>
          <a:prstGeom prst="rect">
            <a:avLst/>
          </a:prstGeom>
        </p:spPr>
      </p:pic>
      <p:sp>
        <p:nvSpPr>
          <p:cNvPr id="2" name="Title 1"/>
          <p:cNvSpPr>
            <a:spLocks noGrp="1"/>
          </p:cNvSpPr>
          <p:nvPr>
            <p:ph type="ctrTitle"/>
          </p:nvPr>
        </p:nvSpPr>
        <p:spPr>
          <a:xfrm>
            <a:off x="685800" y="1676400"/>
            <a:ext cx="7772400" cy="841375"/>
          </a:xfrm>
        </p:spPr>
        <p:txBody>
          <a:bodyPr>
            <a:noAutofit/>
          </a:bodyPr>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a:off x="685799" y="2590800"/>
            <a:ext cx="7772400" cy="914400"/>
          </a:xfrm>
        </p:spPr>
        <p:txBody>
          <a:bodyPr>
            <a:noAutofit/>
          </a:bodyPr>
          <a:lstStyle>
            <a:lvl1pPr marL="0" indent="0" algn="l">
              <a:spcBef>
                <a:spcPts val="200"/>
              </a:spcBef>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descr="CCC_RGB_lg.png"/>
          <p:cNvPicPr>
            <a:picLocks noChangeAspect="1"/>
          </p:cNvPicPr>
          <p:nvPr userDrawn="1"/>
        </p:nvPicPr>
        <p:blipFill>
          <a:blip r:embed="rId3" cstate="print"/>
          <a:stretch>
            <a:fillRect/>
          </a:stretch>
        </p:blipFill>
        <p:spPr>
          <a:xfrm>
            <a:off x="6019800" y="533400"/>
            <a:ext cx="2408001" cy="1002330"/>
          </a:xfrm>
          <a:prstGeom prst="rect">
            <a:avLst/>
          </a:prstGeom>
        </p:spPr>
      </p:pic>
      <p:sp>
        <p:nvSpPr>
          <p:cNvPr id="12" name="Text Placeholder 11"/>
          <p:cNvSpPr>
            <a:spLocks noGrp="1"/>
          </p:cNvSpPr>
          <p:nvPr>
            <p:ph type="body" sz="quarter" idx="10"/>
          </p:nvPr>
        </p:nvSpPr>
        <p:spPr>
          <a:xfrm>
            <a:off x="685800" y="3733800"/>
            <a:ext cx="7772400" cy="1219200"/>
          </a:xfrm>
        </p:spPr>
        <p:txBody>
          <a:bodyPr>
            <a:noAutofit/>
          </a:bodyPr>
          <a:lstStyle>
            <a:lvl1pPr>
              <a:spcBef>
                <a:spcPts val="0"/>
              </a:spcBef>
              <a:buNone/>
              <a:defRPr sz="1600"/>
            </a:lvl1pPr>
            <a:lvl2pPr>
              <a:buNone/>
              <a:defRPr/>
            </a:lvl2pPr>
            <a:lvl3pPr>
              <a:buNone/>
              <a:defRPr/>
            </a:lvl3pPr>
            <a:lvl4pPr>
              <a:buNone/>
              <a:defRPr/>
            </a:lvl4pPr>
            <a:lvl5pPr>
              <a:buNone/>
              <a:defRPr/>
            </a:lvl5pPr>
          </a:lstStyle>
          <a:p>
            <a:pPr lvl="0"/>
            <a:r>
              <a:rPr lang="en-US"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6" name="Slide Number Placeholder 5"/>
          <p:cNvSpPr>
            <a:spLocks noGrp="1"/>
          </p:cNvSpPr>
          <p:nvPr>
            <p:ph type="sldNum" sz="quarter" idx="12"/>
          </p:nvPr>
        </p:nvSpPr>
        <p:spPr/>
        <p:txBody>
          <a:bodyPr/>
          <a:lstStyle/>
          <a:p>
            <a:fld id="{35631A8E-801F-401B-ACF7-711EAD65D5F0}"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3286125"/>
            <a:ext cx="8229600" cy="1362075"/>
          </a:xfrm>
        </p:spPr>
        <p:txBody>
          <a:bodyPr anchor="t">
            <a:no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200" y="2447925"/>
            <a:ext cx="8229600" cy="749300"/>
          </a:xfrm>
        </p:spPr>
        <p:txBody>
          <a:bodyPr anchor="b">
            <a:noAutofit/>
          </a:bodyPr>
          <a:lstStyle>
            <a:lvl1pPr marL="0" indent="0">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F6AB47-9B23-4377-A2B9-C24C4E1B656C}" type="datetime1">
              <a:rPr lang="en-US" smtClean="0"/>
              <a:pPr/>
              <a:t>2/16/2012</a:t>
            </a:fld>
            <a:endParaRPr lang="en-US"/>
          </a:p>
        </p:txBody>
      </p:sp>
      <p:sp>
        <p:nvSpPr>
          <p:cNvPr id="6" name="Slide Number Placeholder 5"/>
          <p:cNvSpPr>
            <a:spLocks noGrp="1"/>
          </p:cNvSpPr>
          <p:nvPr>
            <p:ph type="sldNum" sz="quarter" idx="12"/>
          </p:nvPr>
        </p:nvSpPr>
        <p:spPr/>
        <p:txBody>
          <a:bodyPr/>
          <a:lstStyle/>
          <a:p>
            <a:fld id="{35631A8E-801F-401B-ACF7-711EAD65D5F0}"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3" name="Content Placeholder 2"/>
          <p:cNvSpPr>
            <a:spLocks noGrp="1"/>
          </p:cNvSpPr>
          <p:nvPr>
            <p:ph sz="half" idx="1"/>
          </p:nvPr>
        </p:nvSpPr>
        <p:spPr>
          <a:xfrm>
            <a:off x="457200" y="1447801"/>
            <a:ext cx="4038600" cy="4419599"/>
          </a:xfrm>
        </p:spPr>
        <p:txBody>
          <a:bodyPr>
            <a:no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47801"/>
            <a:ext cx="4038600" cy="4419599"/>
          </a:xfrm>
        </p:spPr>
        <p:txBody>
          <a:bodyPr>
            <a:no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B5B2CC5-8FE8-479F-9F44-C836C2CD2841}" type="datetime1">
              <a:rPr lang="en-US" smtClean="0"/>
              <a:pPr/>
              <a:t>2/16/2012</a:t>
            </a:fld>
            <a:endParaRPr lang="en-US"/>
          </a:p>
        </p:txBody>
      </p:sp>
      <p:sp>
        <p:nvSpPr>
          <p:cNvPr id="7" name="Slide Number Placeholder 6"/>
          <p:cNvSpPr>
            <a:spLocks noGrp="1"/>
          </p:cNvSpPr>
          <p:nvPr>
            <p:ph type="sldNum" sz="quarter" idx="12"/>
          </p:nvPr>
        </p:nvSpPr>
        <p:spPr/>
        <p:txBody>
          <a:bodyPr/>
          <a:lstStyle/>
          <a:p>
            <a:fld id="{35631A8E-801F-401B-ACF7-711EAD65D5F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71600"/>
            <a:ext cx="4040188" cy="639762"/>
          </a:xfrm>
        </p:spPr>
        <p:txBody>
          <a:bodyPr anchor="b">
            <a:noAutofit/>
          </a:bodyPr>
          <a:lstStyle>
            <a:lvl1pPr marL="0" indent="0">
              <a:buNone/>
              <a:defRPr sz="20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57400"/>
            <a:ext cx="4040188" cy="3886200"/>
          </a:xfrm>
        </p:spPr>
        <p:txBody>
          <a:bodyPr>
            <a:no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71600"/>
            <a:ext cx="4041775" cy="639762"/>
          </a:xfrm>
        </p:spPr>
        <p:txBody>
          <a:bodyPr anchor="b">
            <a:noAutofit/>
          </a:bodyPr>
          <a:lstStyle>
            <a:lvl1pPr marL="0" indent="0">
              <a:buNone/>
              <a:defRPr sz="20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57400"/>
            <a:ext cx="4041775" cy="3886200"/>
          </a:xfrm>
        </p:spPr>
        <p:txBody>
          <a:bodyPr>
            <a:no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760913-6CDC-4163-AFF2-8E053EBD13FA}" type="datetime1">
              <a:rPr lang="en-US" smtClean="0"/>
              <a:pPr/>
              <a:t>2/16/2012</a:t>
            </a:fld>
            <a:endParaRPr lang="en-US"/>
          </a:p>
        </p:txBody>
      </p:sp>
      <p:sp>
        <p:nvSpPr>
          <p:cNvPr id="9" name="Slide Number Placeholder 8"/>
          <p:cNvSpPr>
            <a:spLocks noGrp="1"/>
          </p:cNvSpPr>
          <p:nvPr>
            <p:ph type="sldNum" sz="quarter" idx="12"/>
          </p:nvPr>
        </p:nvSpPr>
        <p:spPr/>
        <p:txBody>
          <a:bodyPr/>
          <a:lstStyle/>
          <a:p>
            <a:fld id="{35631A8E-801F-401B-ACF7-711EAD65D5F0}"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20B0F2-0854-4E1F-946A-03329298860C}"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14E4E1-07A6-45C3-947B-2246C97D9954}" type="datetime1">
              <a:rPr lang="en-US" smtClean="0"/>
              <a:pPr/>
              <a:t>2/16/2012</a:t>
            </a:fld>
            <a:endParaRPr lang="en-US"/>
          </a:p>
        </p:txBody>
      </p:sp>
      <p:sp>
        <p:nvSpPr>
          <p:cNvPr id="4" name="Slide Number Placeholder 3"/>
          <p:cNvSpPr>
            <a:spLocks noGrp="1"/>
          </p:cNvSpPr>
          <p:nvPr>
            <p:ph type="sldNum" sz="quarter" idx="12"/>
          </p:nvPr>
        </p:nvSpPr>
        <p:spPr/>
        <p:txBody>
          <a:bodyPr/>
          <a:lstStyle/>
          <a:p>
            <a:fld id="{35631A8E-801F-401B-ACF7-711EAD65D5F0}"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740664"/>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457200" y="1752600"/>
            <a:ext cx="8229600" cy="4191000"/>
          </a:xfrm>
        </p:spPr>
        <p:txBody>
          <a:bodyPr>
            <a:no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219200"/>
            <a:ext cx="8229600" cy="381000"/>
          </a:xfrm>
        </p:spPr>
        <p:txBody>
          <a:bodyPr>
            <a:noAutofit/>
          </a:bodyPr>
          <a:lstStyle>
            <a:lvl1pPr marL="0" indent="0">
              <a:buNone/>
              <a:defRPr sz="200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C9A6C6-3C46-4939-B116-CDE7C3EAEE9D}" type="datetime1">
              <a:rPr lang="en-US" smtClean="0"/>
              <a:pPr/>
              <a:t>2/16/2012</a:t>
            </a:fld>
            <a:endParaRPr lang="en-US"/>
          </a:p>
        </p:txBody>
      </p:sp>
      <p:sp>
        <p:nvSpPr>
          <p:cNvPr id="7" name="Slide Number Placeholder 6"/>
          <p:cNvSpPr>
            <a:spLocks noGrp="1"/>
          </p:cNvSpPr>
          <p:nvPr>
            <p:ph type="sldNum" sz="quarter" idx="12"/>
          </p:nvPr>
        </p:nvSpPr>
        <p:spPr/>
        <p:txBody>
          <a:bodyPr/>
          <a:lstStyle/>
          <a:p>
            <a:fld id="{35631A8E-801F-401B-ACF7-711EAD65D5F0}"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740664"/>
          </a:xfrm>
        </p:spPr>
        <p:txBody>
          <a:bodyPr anchor="b"/>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3200400" y="14478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1447800"/>
            <a:ext cx="2590800" cy="4114800"/>
          </a:xfrm>
        </p:spPr>
        <p:txBody>
          <a:bodyPr>
            <a:normAutofit/>
          </a:bodyPr>
          <a:lstStyle>
            <a:lvl1pPr marL="0" indent="0">
              <a:buNone/>
              <a:defRPr sz="200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7F76FB-1D6C-4D36-959B-D9DCF999D11B}" type="datetime1">
              <a:rPr lang="en-US" smtClean="0"/>
              <a:pPr/>
              <a:t>2/16/2012</a:t>
            </a:fld>
            <a:endParaRPr lang="en-US"/>
          </a:p>
        </p:txBody>
      </p:sp>
      <p:sp>
        <p:nvSpPr>
          <p:cNvPr id="7" name="Slide Number Placeholder 6"/>
          <p:cNvSpPr>
            <a:spLocks noGrp="1"/>
          </p:cNvSpPr>
          <p:nvPr>
            <p:ph type="sldNum" sz="quarter" idx="12"/>
          </p:nvPr>
        </p:nvSpPr>
        <p:spPr/>
        <p:txBody>
          <a:bodyPr/>
          <a:lstStyle/>
          <a:p>
            <a:fld id="{35631A8E-801F-401B-ACF7-711EAD65D5F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6" name="Slide Number Placeholder 5"/>
          <p:cNvSpPr>
            <a:spLocks noGrp="1"/>
          </p:cNvSpPr>
          <p:nvPr>
            <p:ph type="sldNum" sz="quarter" idx="12"/>
          </p:nvPr>
        </p:nvSpPr>
        <p:spPr/>
        <p:txBody>
          <a:bodyPr/>
          <a:lstStyle/>
          <a:p>
            <a:fld id="{35631A8E-801F-401B-ACF7-711EAD65D5F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3286125"/>
            <a:ext cx="8229600" cy="1362075"/>
          </a:xfrm>
        </p:spPr>
        <p:txBody>
          <a:bodyPr anchor="t">
            <a:no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200" y="2447925"/>
            <a:ext cx="8229600" cy="749300"/>
          </a:xfrm>
        </p:spPr>
        <p:txBody>
          <a:bodyPr anchor="b">
            <a:noAutofit/>
          </a:bodyPr>
          <a:lstStyle>
            <a:lvl1pPr marL="0" indent="0">
              <a:buNone/>
              <a:defRPr sz="240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F6AB47-9B23-4377-A2B9-C24C4E1B656C}" type="datetime1">
              <a:rPr lang="en-US" smtClean="0"/>
              <a:pPr/>
              <a:t>2/16/2012</a:t>
            </a:fld>
            <a:endParaRPr lang="en-US"/>
          </a:p>
        </p:txBody>
      </p:sp>
      <p:sp>
        <p:nvSpPr>
          <p:cNvPr id="6" name="Slide Number Placeholder 5"/>
          <p:cNvSpPr>
            <a:spLocks noGrp="1"/>
          </p:cNvSpPr>
          <p:nvPr>
            <p:ph type="sldNum" sz="quarter" idx="12"/>
          </p:nvPr>
        </p:nvSpPr>
        <p:spPr/>
        <p:txBody>
          <a:bodyPr/>
          <a:lstStyle/>
          <a:p>
            <a:fld id="{35631A8E-801F-401B-ACF7-711EAD65D5F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dirty="0"/>
          </a:p>
        </p:txBody>
      </p:sp>
      <p:sp>
        <p:nvSpPr>
          <p:cNvPr id="3" name="Content Placeholder 2"/>
          <p:cNvSpPr>
            <a:spLocks noGrp="1"/>
          </p:cNvSpPr>
          <p:nvPr>
            <p:ph sz="half" idx="1"/>
          </p:nvPr>
        </p:nvSpPr>
        <p:spPr>
          <a:xfrm>
            <a:off x="457200" y="1447801"/>
            <a:ext cx="4038600" cy="4419599"/>
          </a:xfrm>
        </p:spPr>
        <p:txBody>
          <a:bodyPr>
            <a:no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47801"/>
            <a:ext cx="4038600" cy="4419599"/>
          </a:xfrm>
        </p:spPr>
        <p:txBody>
          <a:bodyPr>
            <a:no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B5B2CC5-8FE8-479F-9F44-C836C2CD2841}" type="datetime1">
              <a:rPr lang="en-US" smtClean="0"/>
              <a:pPr/>
              <a:t>2/16/2012</a:t>
            </a:fld>
            <a:endParaRPr lang="en-US"/>
          </a:p>
        </p:txBody>
      </p:sp>
      <p:sp>
        <p:nvSpPr>
          <p:cNvPr id="7" name="Slide Number Placeholder 6"/>
          <p:cNvSpPr>
            <a:spLocks noGrp="1"/>
          </p:cNvSpPr>
          <p:nvPr>
            <p:ph type="sldNum" sz="quarter" idx="12"/>
          </p:nvPr>
        </p:nvSpPr>
        <p:spPr/>
        <p:txBody>
          <a:bodyPr/>
          <a:lstStyle/>
          <a:p>
            <a:fld id="{35631A8E-801F-401B-ACF7-711EAD65D5F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71600"/>
            <a:ext cx="4040188" cy="639762"/>
          </a:xfrm>
        </p:spPr>
        <p:txBody>
          <a:bodyPr anchor="b">
            <a:noAutofit/>
          </a:bodyPr>
          <a:lstStyle>
            <a:lvl1pPr marL="0" indent="0">
              <a:buNone/>
              <a:defRPr sz="20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57400"/>
            <a:ext cx="4040188" cy="3886200"/>
          </a:xfrm>
        </p:spPr>
        <p:txBody>
          <a:bodyPr>
            <a:no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71600"/>
            <a:ext cx="4041775" cy="639762"/>
          </a:xfrm>
        </p:spPr>
        <p:txBody>
          <a:bodyPr anchor="b">
            <a:noAutofit/>
          </a:bodyPr>
          <a:lstStyle>
            <a:lvl1pPr marL="0" indent="0">
              <a:buNone/>
              <a:defRPr sz="20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57400"/>
            <a:ext cx="4041775" cy="3886200"/>
          </a:xfrm>
        </p:spPr>
        <p:txBody>
          <a:bodyPr>
            <a:no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760913-6CDC-4163-AFF2-8E053EBD13FA}" type="datetime1">
              <a:rPr lang="en-US" smtClean="0"/>
              <a:pPr/>
              <a:t>2/16/2012</a:t>
            </a:fld>
            <a:endParaRPr lang="en-US"/>
          </a:p>
        </p:txBody>
      </p:sp>
      <p:sp>
        <p:nvSpPr>
          <p:cNvPr id="9" name="Slide Number Placeholder 8"/>
          <p:cNvSpPr>
            <a:spLocks noGrp="1"/>
          </p:cNvSpPr>
          <p:nvPr>
            <p:ph type="sldNum" sz="quarter" idx="12"/>
          </p:nvPr>
        </p:nvSpPr>
        <p:spPr/>
        <p:txBody>
          <a:bodyPr/>
          <a:lstStyle/>
          <a:p>
            <a:fld id="{35631A8E-801F-401B-ACF7-711EAD65D5F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20B0F2-0854-4E1F-946A-03329298860C}"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14E4E1-07A6-45C3-947B-2246C97D9954}" type="datetime1">
              <a:rPr lang="en-US" smtClean="0"/>
              <a:pPr/>
              <a:t>2/16/2012</a:t>
            </a:fld>
            <a:endParaRPr lang="en-US"/>
          </a:p>
        </p:txBody>
      </p:sp>
      <p:sp>
        <p:nvSpPr>
          <p:cNvPr id="4" name="Slide Number Placeholder 3"/>
          <p:cNvSpPr>
            <a:spLocks noGrp="1"/>
          </p:cNvSpPr>
          <p:nvPr>
            <p:ph type="sldNum" sz="quarter" idx="12"/>
          </p:nvPr>
        </p:nvSpPr>
        <p:spPr/>
        <p:txBody>
          <a:bodyPr/>
          <a:lstStyle/>
          <a:p>
            <a:fld id="{35631A8E-801F-401B-ACF7-711EAD65D5F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740664"/>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457200" y="1752600"/>
            <a:ext cx="8229600" cy="4191000"/>
          </a:xfrm>
        </p:spPr>
        <p:txBody>
          <a:bodyPr>
            <a:no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219200"/>
            <a:ext cx="8229600" cy="381000"/>
          </a:xfrm>
        </p:spPr>
        <p:txBody>
          <a:bodyPr>
            <a:noAutofit/>
          </a:bodyPr>
          <a:lstStyle>
            <a:lvl1pPr marL="0" indent="0">
              <a:buNone/>
              <a:defRPr sz="200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C9A6C6-3C46-4939-B116-CDE7C3EAEE9D}" type="datetime1">
              <a:rPr lang="en-US" smtClean="0"/>
              <a:pPr/>
              <a:t>2/16/2012</a:t>
            </a:fld>
            <a:endParaRPr lang="en-US"/>
          </a:p>
        </p:txBody>
      </p:sp>
      <p:sp>
        <p:nvSpPr>
          <p:cNvPr id="7" name="Slide Number Placeholder 6"/>
          <p:cNvSpPr>
            <a:spLocks noGrp="1"/>
          </p:cNvSpPr>
          <p:nvPr>
            <p:ph type="sldNum" sz="quarter" idx="12"/>
          </p:nvPr>
        </p:nvSpPr>
        <p:spPr/>
        <p:txBody>
          <a:bodyPr/>
          <a:lstStyle/>
          <a:p>
            <a:fld id="{35631A8E-801F-401B-ACF7-711EAD65D5F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740664"/>
          </a:xfrm>
        </p:spPr>
        <p:txBody>
          <a:bodyPr anchor="b"/>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3200400" y="14478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1447800"/>
            <a:ext cx="2590800" cy="4114800"/>
          </a:xfrm>
        </p:spPr>
        <p:txBody>
          <a:bodyPr>
            <a:normAutofit/>
          </a:bodyPr>
          <a:lstStyle>
            <a:lvl1pPr marL="0" indent="0">
              <a:buNone/>
              <a:defRPr sz="200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7F76FB-1D6C-4D36-959B-D9DCF999D11B}" type="datetime1">
              <a:rPr lang="en-US" smtClean="0"/>
              <a:pPr/>
              <a:t>2/16/2012</a:t>
            </a:fld>
            <a:endParaRPr lang="en-US"/>
          </a:p>
        </p:txBody>
      </p:sp>
      <p:sp>
        <p:nvSpPr>
          <p:cNvPr id="7" name="Slide Number Placeholder 6"/>
          <p:cNvSpPr>
            <a:spLocks noGrp="1"/>
          </p:cNvSpPr>
          <p:nvPr>
            <p:ph type="sldNum" sz="quarter" idx="12"/>
          </p:nvPr>
        </p:nvSpPr>
        <p:spPr/>
        <p:txBody>
          <a:bodyPr/>
          <a:lstStyle/>
          <a:p>
            <a:fld id="{35631A8E-801F-401B-ACF7-711EAD65D5F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1.pn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2" descr="slide-backgrd"/>
          <p:cNvPicPr>
            <a:picLocks noChangeAspect="1" noChangeArrowheads="1"/>
          </p:cNvPicPr>
          <p:nvPr/>
        </p:nvPicPr>
        <p:blipFill>
          <a:blip r:embed="rId12" cstate="print"/>
          <a:srcRect t="90061"/>
          <a:stretch>
            <a:fillRect/>
          </a:stretch>
        </p:blipFill>
        <p:spPr bwMode="auto">
          <a:xfrm>
            <a:off x="0" y="6155718"/>
            <a:ext cx="9144000" cy="702282"/>
          </a:xfrm>
          <a:prstGeom prst="rect">
            <a:avLst/>
          </a:prstGeom>
          <a:noFill/>
        </p:spPr>
      </p:pic>
      <p:sp>
        <p:nvSpPr>
          <p:cNvPr id="2" name="Title Placeholder 1"/>
          <p:cNvSpPr>
            <a:spLocks noGrp="1"/>
          </p:cNvSpPr>
          <p:nvPr>
            <p:ph type="title"/>
          </p:nvPr>
        </p:nvSpPr>
        <p:spPr>
          <a:xfrm>
            <a:off x="457200" y="350838"/>
            <a:ext cx="8229600" cy="741362"/>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447800"/>
            <a:ext cx="8229600" cy="4419601"/>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6800" y="6356351"/>
            <a:ext cx="2133600" cy="196850"/>
          </a:xfrm>
          <a:prstGeom prst="rect">
            <a:avLst/>
          </a:prstGeom>
        </p:spPr>
        <p:txBody>
          <a:bodyPr vert="horz" lIns="91440" tIns="45720" rIns="91440" bIns="45720" rtlCol="0" anchor="ctr"/>
          <a:lstStyle>
            <a:lvl1pPr algn="l">
              <a:defRPr sz="1200">
                <a:solidFill>
                  <a:schemeClr val="bg1"/>
                </a:solidFill>
              </a:defRPr>
            </a:lvl1pPr>
          </a:lstStyle>
          <a:p>
            <a:fld id="{85B99AC6-9D29-4B88-AFBE-C6B9EBDE059B}" type="datetime1">
              <a:rPr lang="en-US" smtClean="0"/>
              <a:pPr/>
              <a:t>2/16/2012</a:t>
            </a:fld>
            <a:endParaRPr lang="en-US" dirty="0"/>
          </a:p>
        </p:txBody>
      </p:sp>
      <p:sp>
        <p:nvSpPr>
          <p:cNvPr id="6" name="Slide Number Placeholder 5"/>
          <p:cNvSpPr>
            <a:spLocks noGrp="1"/>
          </p:cNvSpPr>
          <p:nvPr>
            <p:ph type="sldNum" sz="quarter" idx="4"/>
          </p:nvPr>
        </p:nvSpPr>
        <p:spPr>
          <a:xfrm>
            <a:off x="457200" y="6356351"/>
            <a:ext cx="457200" cy="196850"/>
          </a:xfrm>
          <a:prstGeom prst="rect">
            <a:avLst/>
          </a:prstGeom>
        </p:spPr>
        <p:txBody>
          <a:bodyPr vert="horz" lIns="91440" tIns="45720" rIns="91440" bIns="45720" rtlCol="0" anchor="ctr"/>
          <a:lstStyle>
            <a:lvl1pPr algn="l">
              <a:defRPr sz="1200">
                <a:solidFill>
                  <a:schemeClr val="bg1"/>
                </a:solidFill>
              </a:defRPr>
            </a:lvl1pPr>
          </a:lstStyle>
          <a:p>
            <a:fld id="{35631A8E-801F-401B-ACF7-711EAD65D5F0}" type="slidenum">
              <a:rPr lang="en-US" smtClean="0"/>
              <a:pPr/>
              <a:t>‹#›</a:t>
            </a:fld>
            <a:endParaRPr lang="en-US"/>
          </a:p>
        </p:txBody>
      </p:sp>
      <p:pic>
        <p:nvPicPr>
          <p:cNvPr id="10" name="Picture 9" descr="CCC_RGB.png"/>
          <p:cNvPicPr>
            <a:picLocks noChangeAspect="1"/>
          </p:cNvPicPr>
          <p:nvPr/>
        </p:nvPicPr>
        <p:blipFill>
          <a:blip r:embed="rId13" cstate="print"/>
          <a:stretch>
            <a:fillRect/>
          </a:stretch>
        </p:blipFill>
        <p:spPr>
          <a:xfrm>
            <a:off x="7385050" y="6154352"/>
            <a:ext cx="1309241" cy="54464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8" r:id="rId10"/>
  </p:sldLayoutIdLst>
  <p:hf hdr="0" ftr="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231775" indent="-231775" algn="l" defTabSz="914400" rtl="0" eaLnBrk="1" latinLnBrk="0" hangingPunct="1">
        <a:lnSpc>
          <a:spcPct val="90000"/>
        </a:lnSpc>
        <a:spcBef>
          <a:spcPts val="1800"/>
        </a:spcBef>
        <a:buFont typeface="Arial" pitchFamily="34" charset="0"/>
        <a:buChar char="•"/>
        <a:tabLst/>
        <a:defRPr sz="2400" kern="1200">
          <a:solidFill>
            <a:schemeClr val="tx2"/>
          </a:solidFill>
          <a:latin typeface="+mn-lt"/>
          <a:ea typeface="+mn-ea"/>
          <a:cs typeface="+mn-cs"/>
        </a:defRPr>
      </a:lvl1pPr>
      <a:lvl2pPr marL="566738" indent="-219075" algn="l" defTabSz="914400" rtl="0" eaLnBrk="1" latinLnBrk="0" hangingPunct="1">
        <a:lnSpc>
          <a:spcPct val="90000"/>
        </a:lnSpc>
        <a:spcBef>
          <a:spcPts val="1200"/>
        </a:spcBef>
        <a:buFont typeface="Arial" pitchFamily="34" charset="0"/>
        <a:buChar char="–"/>
        <a:defRPr sz="2000" kern="1200">
          <a:solidFill>
            <a:schemeClr val="tx2"/>
          </a:solidFill>
          <a:latin typeface="+mn-lt"/>
          <a:ea typeface="+mn-ea"/>
          <a:cs typeface="+mn-cs"/>
        </a:defRPr>
      </a:lvl2pPr>
      <a:lvl3pPr marL="863600" indent="-180975" algn="l" defTabSz="914400" rtl="0" eaLnBrk="1" latinLnBrk="0" hangingPunct="1">
        <a:lnSpc>
          <a:spcPct val="90000"/>
        </a:lnSpc>
        <a:spcBef>
          <a:spcPts val="800"/>
        </a:spcBef>
        <a:buFont typeface="Arial" pitchFamily="34" charset="0"/>
        <a:buChar char="•"/>
        <a:defRPr sz="1800" kern="1200">
          <a:solidFill>
            <a:schemeClr val="tx2"/>
          </a:solidFill>
          <a:latin typeface="+mn-lt"/>
          <a:ea typeface="+mn-ea"/>
          <a:cs typeface="+mn-cs"/>
        </a:defRPr>
      </a:lvl3pPr>
      <a:lvl4pPr marL="1146175" indent="-180975" algn="l" defTabSz="914400" rtl="0" eaLnBrk="1" latinLnBrk="0" hangingPunct="1">
        <a:lnSpc>
          <a:spcPct val="90000"/>
        </a:lnSpc>
        <a:spcBef>
          <a:spcPts val="600"/>
        </a:spcBef>
        <a:buFont typeface="Arial" pitchFamily="34" charset="0"/>
        <a:buChar char="–"/>
        <a:defRPr sz="1600" kern="1200">
          <a:solidFill>
            <a:schemeClr val="tx2"/>
          </a:solidFill>
          <a:latin typeface="+mn-lt"/>
          <a:ea typeface="+mn-ea"/>
          <a:cs typeface="+mn-cs"/>
        </a:defRPr>
      </a:lvl4pPr>
      <a:lvl5pPr marL="1312863" indent="-115888" algn="l" defTabSz="914400" rtl="0" eaLnBrk="1" latinLnBrk="0" hangingPunct="1">
        <a:lnSpc>
          <a:spcPct val="90000"/>
        </a:lnSpc>
        <a:spcBef>
          <a:spcPts val="600"/>
        </a:spcBef>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2" descr="slide-backgrd"/>
          <p:cNvPicPr>
            <a:picLocks noChangeAspect="1" noChangeArrowheads="1"/>
          </p:cNvPicPr>
          <p:nvPr/>
        </p:nvPicPr>
        <p:blipFill>
          <a:blip r:embed="rId11" cstate="print"/>
          <a:srcRect t="90061"/>
          <a:stretch>
            <a:fillRect/>
          </a:stretch>
        </p:blipFill>
        <p:spPr bwMode="auto">
          <a:xfrm>
            <a:off x="0" y="6155718"/>
            <a:ext cx="9144000" cy="702282"/>
          </a:xfrm>
          <a:prstGeom prst="rect">
            <a:avLst/>
          </a:prstGeom>
          <a:noFill/>
        </p:spPr>
      </p:pic>
      <p:pic>
        <p:nvPicPr>
          <p:cNvPr id="7" name="Picture 2" descr="slide-backgrd"/>
          <p:cNvPicPr>
            <a:picLocks noChangeAspect="1" noChangeArrowheads="1"/>
          </p:cNvPicPr>
          <p:nvPr/>
        </p:nvPicPr>
        <p:blipFill>
          <a:blip r:embed="rId11" cstate="print"/>
          <a:srcRect b="50392"/>
          <a:stretch>
            <a:fillRect/>
          </a:stretch>
        </p:blipFill>
        <p:spPr bwMode="auto">
          <a:xfrm>
            <a:off x="0" y="0"/>
            <a:ext cx="9144000" cy="3505200"/>
          </a:xfrm>
          <a:prstGeom prst="rect">
            <a:avLst/>
          </a:prstGeom>
          <a:noFill/>
        </p:spPr>
      </p:pic>
      <p:sp>
        <p:nvSpPr>
          <p:cNvPr id="2" name="Title Placeholder 1"/>
          <p:cNvSpPr>
            <a:spLocks noGrp="1"/>
          </p:cNvSpPr>
          <p:nvPr>
            <p:ph type="title"/>
          </p:nvPr>
        </p:nvSpPr>
        <p:spPr>
          <a:xfrm>
            <a:off x="457200" y="350838"/>
            <a:ext cx="8229600" cy="741362"/>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447800"/>
            <a:ext cx="8229600" cy="4419601"/>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6800" y="6356351"/>
            <a:ext cx="2133600" cy="196850"/>
          </a:xfrm>
          <a:prstGeom prst="rect">
            <a:avLst/>
          </a:prstGeom>
        </p:spPr>
        <p:txBody>
          <a:bodyPr vert="horz" lIns="91440" tIns="45720" rIns="91440" bIns="45720" rtlCol="0" anchor="ctr"/>
          <a:lstStyle>
            <a:lvl1pPr algn="l">
              <a:defRPr sz="1200">
                <a:solidFill>
                  <a:schemeClr val="bg1"/>
                </a:solidFill>
              </a:defRPr>
            </a:lvl1pPr>
          </a:lstStyle>
          <a:p>
            <a:fld id="{85B99AC6-9D29-4B88-AFBE-C6B9EBDE059B}" type="datetime1">
              <a:rPr lang="en-US" smtClean="0"/>
              <a:pPr/>
              <a:t>2/16/2012</a:t>
            </a:fld>
            <a:endParaRPr lang="en-US" dirty="0"/>
          </a:p>
        </p:txBody>
      </p:sp>
      <p:sp>
        <p:nvSpPr>
          <p:cNvPr id="6" name="Slide Number Placeholder 5"/>
          <p:cNvSpPr>
            <a:spLocks noGrp="1"/>
          </p:cNvSpPr>
          <p:nvPr>
            <p:ph type="sldNum" sz="quarter" idx="4"/>
          </p:nvPr>
        </p:nvSpPr>
        <p:spPr>
          <a:xfrm>
            <a:off x="457200" y="6356351"/>
            <a:ext cx="457200" cy="196850"/>
          </a:xfrm>
          <a:prstGeom prst="rect">
            <a:avLst/>
          </a:prstGeom>
        </p:spPr>
        <p:txBody>
          <a:bodyPr vert="horz" lIns="91440" tIns="45720" rIns="91440" bIns="45720" rtlCol="0" anchor="ctr"/>
          <a:lstStyle>
            <a:lvl1pPr algn="l">
              <a:defRPr sz="1200">
                <a:solidFill>
                  <a:schemeClr val="bg1"/>
                </a:solidFill>
              </a:defRPr>
            </a:lvl1pPr>
          </a:lstStyle>
          <a:p>
            <a:fld id="{35631A8E-801F-401B-ACF7-711EAD65D5F0}" type="slidenum">
              <a:rPr lang="en-US" smtClean="0"/>
              <a:pPr/>
              <a:t>‹#›</a:t>
            </a:fld>
            <a:endParaRPr lang="en-US"/>
          </a:p>
        </p:txBody>
      </p:sp>
      <p:pic>
        <p:nvPicPr>
          <p:cNvPr id="10" name="Picture 9" descr="CCC_RGB.png"/>
          <p:cNvPicPr>
            <a:picLocks noChangeAspect="1"/>
          </p:cNvPicPr>
          <p:nvPr/>
        </p:nvPicPr>
        <p:blipFill>
          <a:blip r:embed="rId12" cstate="print"/>
          <a:stretch>
            <a:fillRect/>
          </a:stretch>
        </p:blipFill>
        <p:spPr>
          <a:xfrm>
            <a:off x="7385050" y="6154352"/>
            <a:ext cx="1309241" cy="544644"/>
          </a:xfrm>
          <a:prstGeom prst="rect">
            <a:avLst/>
          </a:prstGeom>
        </p:spPr>
      </p:pic>
      <p:cxnSp>
        <p:nvCxnSpPr>
          <p:cNvPr id="13" name="Straight Connector 12"/>
          <p:cNvCxnSpPr/>
          <p:nvPr/>
        </p:nvCxnSpPr>
        <p:spPr>
          <a:xfrm>
            <a:off x="571500" y="1143000"/>
            <a:ext cx="8572500" cy="0"/>
          </a:xfrm>
          <a:prstGeom prst="line">
            <a:avLst/>
          </a:prstGeom>
          <a:ln>
            <a:solidFill>
              <a:schemeClr val="tx2"/>
            </a:solidFill>
            <a:beve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hdr="0" ftr="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231775" indent="-231775" algn="l" defTabSz="914400" rtl="0" eaLnBrk="1" latinLnBrk="0" hangingPunct="1">
        <a:lnSpc>
          <a:spcPct val="90000"/>
        </a:lnSpc>
        <a:spcBef>
          <a:spcPts val="1800"/>
        </a:spcBef>
        <a:buFont typeface="Arial" pitchFamily="34" charset="0"/>
        <a:buChar char="•"/>
        <a:tabLst/>
        <a:defRPr sz="2400" kern="1200">
          <a:solidFill>
            <a:schemeClr val="tx2"/>
          </a:solidFill>
          <a:latin typeface="+mn-lt"/>
          <a:ea typeface="+mn-ea"/>
          <a:cs typeface="+mn-cs"/>
        </a:defRPr>
      </a:lvl1pPr>
      <a:lvl2pPr marL="566738" indent="-219075" algn="l" defTabSz="914400" rtl="0" eaLnBrk="1" latinLnBrk="0" hangingPunct="1">
        <a:lnSpc>
          <a:spcPct val="90000"/>
        </a:lnSpc>
        <a:spcBef>
          <a:spcPts val="1200"/>
        </a:spcBef>
        <a:buFont typeface="Arial" pitchFamily="34" charset="0"/>
        <a:buChar char="–"/>
        <a:defRPr sz="2000" kern="1200">
          <a:solidFill>
            <a:schemeClr val="tx2"/>
          </a:solidFill>
          <a:latin typeface="+mn-lt"/>
          <a:ea typeface="+mn-ea"/>
          <a:cs typeface="+mn-cs"/>
        </a:defRPr>
      </a:lvl2pPr>
      <a:lvl3pPr marL="863600" indent="-180975" algn="l" defTabSz="914400" rtl="0" eaLnBrk="1" latinLnBrk="0" hangingPunct="1">
        <a:lnSpc>
          <a:spcPct val="90000"/>
        </a:lnSpc>
        <a:spcBef>
          <a:spcPts val="800"/>
        </a:spcBef>
        <a:buFont typeface="Arial" pitchFamily="34" charset="0"/>
        <a:buChar char="•"/>
        <a:defRPr sz="1800" kern="1200">
          <a:solidFill>
            <a:schemeClr val="tx2"/>
          </a:solidFill>
          <a:latin typeface="+mn-lt"/>
          <a:ea typeface="+mn-ea"/>
          <a:cs typeface="+mn-cs"/>
        </a:defRPr>
      </a:lvl3pPr>
      <a:lvl4pPr marL="1146175" indent="-180975" algn="l" defTabSz="914400" rtl="0" eaLnBrk="1" latinLnBrk="0" hangingPunct="1">
        <a:lnSpc>
          <a:spcPct val="90000"/>
        </a:lnSpc>
        <a:spcBef>
          <a:spcPts val="600"/>
        </a:spcBef>
        <a:buFont typeface="Arial" pitchFamily="34" charset="0"/>
        <a:buChar char="–"/>
        <a:defRPr sz="1600" kern="1200">
          <a:solidFill>
            <a:schemeClr val="tx2"/>
          </a:solidFill>
          <a:latin typeface="+mn-lt"/>
          <a:ea typeface="+mn-ea"/>
          <a:cs typeface="+mn-cs"/>
        </a:defRPr>
      </a:lvl4pPr>
      <a:lvl5pPr marL="1312863" indent="-115888" algn="l" defTabSz="914400" rtl="0" eaLnBrk="1" latinLnBrk="0" hangingPunct="1">
        <a:lnSpc>
          <a:spcPct val="90000"/>
        </a:lnSpc>
        <a:spcBef>
          <a:spcPts val="600"/>
        </a:spcBef>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klebe@copyright.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43.jpeg"/><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46.jpeg"/><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1.jpeg"/><Relationship Id="rId7"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9.xml"/><Relationship Id="rId5" Type="http://schemas.openxmlformats.org/officeDocument/2006/relationships/image" Target="../media/image69.jpeg"/><Relationship Id="rId4" Type="http://schemas.openxmlformats.org/officeDocument/2006/relationships/image" Target="../media/image68.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146175"/>
          </a:xfrm>
        </p:spPr>
        <p:txBody>
          <a:bodyPr/>
          <a:lstStyle/>
          <a:p>
            <a:r>
              <a:rPr lang="en-US" dirty="0" smtClean="0"/>
              <a:t>Copyright for Startups</a:t>
            </a:r>
            <a:br>
              <a:rPr lang="en-US" dirty="0" smtClean="0"/>
            </a:br>
            <a:r>
              <a:rPr lang="en-US" dirty="0" smtClean="0"/>
              <a:t>Session 1: Copyright Roots</a:t>
            </a:r>
            <a:endParaRPr lang="en-US" dirty="0"/>
          </a:p>
        </p:txBody>
      </p:sp>
      <p:sp>
        <p:nvSpPr>
          <p:cNvPr id="3" name="Subtitle 2"/>
          <p:cNvSpPr>
            <a:spLocks noGrp="1"/>
          </p:cNvSpPr>
          <p:nvPr>
            <p:ph type="subTitle" idx="1"/>
          </p:nvPr>
        </p:nvSpPr>
        <p:spPr>
          <a:xfrm>
            <a:off x="685799" y="2819400"/>
            <a:ext cx="7772400" cy="914400"/>
          </a:xfrm>
        </p:spPr>
        <p:txBody>
          <a:bodyPr/>
          <a:lstStyle/>
          <a:p>
            <a:r>
              <a:rPr lang="en-US" dirty="0" smtClean="0"/>
              <a:t>O’Reilly Tools of Change for Publishing</a:t>
            </a:r>
          </a:p>
          <a:p>
            <a:r>
              <a:rPr lang="en-US" smtClean="0"/>
              <a:t>2012</a:t>
            </a:r>
            <a:endParaRPr lang="en-US" dirty="0" smtClean="0"/>
          </a:p>
          <a:p>
            <a:endParaRPr lang="en-US" dirty="0"/>
          </a:p>
        </p:txBody>
      </p:sp>
      <p:sp>
        <p:nvSpPr>
          <p:cNvPr id="7" name="Text Placeholder 5"/>
          <p:cNvSpPr>
            <a:spLocks noGrp="1"/>
          </p:cNvSpPr>
          <p:nvPr>
            <p:ph type="body" sz="quarter" idx="10"/>
          </p:nvPr>
        </p:nvSpPr>
        <p:spPr>
          <a:xfrm>
            <a:off x="685800" y="3733800"/>
            <a:ext cx="3886200" cy="1219200"/>
          </a:xfrm>
        </p:spPr>
        <p:txBody>
          <a:bodyPr/>
          <a:lstStyle/>
          <a:p>
            <a:r>
              <a:rPr lang="en-US" dirty="0" err="1" smtClean="0"/>
              <a:t>Skott</a:t>
            </a:r>
            <a:r>
              <a:rPr lang="en-US" dirty="0" smtClean="0"/>
              <a:t> </a:t>
            </a:r>
            <a:r>
              <a:rPr lang="en-US" dirty="0" err="1" smtClean="0"/>
              <a:t>Klebe</a:t>
            </a:r>
            <a:endParaRPr lang="en-US" dirty="0" smtClean="0"/>
          </a:p>
          <a:p>
            <a:r>
              <a:rPr lang="en-US" dirty="0" smtClean="0"/>
              <a:t>Copyright Clearance Center</a:t>
            </a:r>
          </a:p>
          <a:p>
            <a:r>
              <a:rPr lang="en-US" dirty="0" smtClean="0">
                <a:hlinkClick r:id="rId2"/>
              </a:rPr>
              <a:t>sklebe@copyright.com</a:t>
            </a:r>
            <a:endParaRPr lang="en-US" dirty="0" smtClean="0"/>
          </a:p>
          <a:p>
            <a:r>
              <a:rPr lang="en-US" dirty="0" smtClean="0"/>
              <a:t>Twitter: @</a:t>
            </a:r>
            <a:r>
              <a:rPr lang="en-US" dirty="0" err="1" smtClean="0"/>
              <a:t>skottk</a:t>
            </a:r>
            <a:endParaRPr lang="en-US" dirty="0"/>
          </a:p>
        </p:txBody>
      </p:sp>
      <p:sp>
        <p:nvSpPr>
          <p:cNvPr id="8" name="Text Placeholder 5"/>
          <p:cNvSpPr txBox="1">
            <a:spLocks/>
          </p:cNvSpPr>
          <p:nvPr/>
        </p:nvSpPr>
        <p:spPr>
          <a:xfrm>
            <a:off x="5029200" y="3733800"/>
            <a:ext cx="3886200" cy="1219200"/>
          </a:xfrm>
          <a:prstGeom prst="rect">
            <a:avLst/>
          </a:prstGeom>
        </p:spPr>
        <p:txBody>
          <a:bodyPr vert="horz" lIns="91440" tIns="45720" rIns="91440" bIns="45720" rtlCol="0">
            <a:noAutofit/>
          </a:bodyPr>
          <a:lstStyle/>
          <a:p>
            <a:pPr marL="231775" marR="0" lvl="0" indent="-231775" algn="l" defTabSz="914400" rtl="0" eaLnBrk="1" fontAlgn="auto" latinLnBrk="0" hangingPunct="1">
              <a:lnSpc>
                <a:spcPct val="90000"/>
              </a:lnSpc>
              <a:spcBef>
                <a:spcPts val="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schemeClr val="tx2"/>
                </a:solidFill>
                <a:effectLst/>
                <a:uLnTx/>
                <a:uFillTx/>
                <a:latin typeface="+mn-lt"/>
                <a:ea typeface="+mn-ea"/>
                <a:cs typeface="+mn-cs"/>
              </a:rPr>
              <a:t>Ed</a:t>
            </a:r>
            <a:r>
              <a:rPr kumimoji="0" lang="en-US" sz="1600" b="0" i="0" u="none" strike="noStrike" kern="1200" cap="none" spc="0" normalizeH="0" noProof="0" dirty="0" smtClean="0">
                <a:ln>
                  <a:noFill/>
                </a:ln>
                <a:solidFill>
                  <a:schemeClr val="tx2"/>
                </a:solidFill>
                <a:effectLst/>
                <a:uLnTx/>
                <a:uFillTx/>
                <a:latin typeface="+mn-lt"/>
                <a:ea typeface="+mn-ea"/>
                <a:cs typeface="+mn-cs"/>
              </a:rPr>
              <a:t> Colleran</a:t>
            </a:r>
            <a:endParaRPr kumimoji="0" lang="en-US" sz="1600" b="0" i="0" u="none" strike="noStrike" kern="1200" cap="none" spc="0" normalizeH="0" baseline="0" noProof="0" dirty="0" smtClean="0">
              <a:ln>
                <a:noFill/>
              </a:ln>
              <a:solidFill>
                <a:schemeClr val="tx2"/>
              </a:solidFill>
              <a:effectLst/>
              <a:uLnTx/>
              <a:uFillTx/>
              <a:latin typeface="+mn-lt"/>
              <a:ea typeface="+mn-ea"/>
              <a:cs typeface="+mn-cs"/>
            </a:endParaRPr>
          </a:p>
          <a:p>
            <a:pPr marL="231775" marR="0" lvl="0" indent="-231775" algn="l" defTabSz="914400" rtl="0" eaLnBrk="1" fontAlgn="auto" latinLnBrk="0" hangingPunct="1">
              <a:lnSpc>
                <a:spcPct val="90000"/>
              </a:lnSpc>
              <a:spcBef>
                <a:spcPts val="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schemeClr val="tx2"/>
                </a:solidFill>
                <a:effectLst/>
                <a:uLnTx/>
                <a:uFillTx/>
                <a:latin typeface="+mn-lt"/>
                <a:ea typeface="+mn-ea"/>
                <a:cs typeface="+mn-cs"/>
              </a:rPr>
              <a:t>Copyright Clearance Center</a:t>
            </a:r>
          </a:p>
          <a:p>
            <a:pPr marL="231775" marR="0" lvl="0" indent="-231775" algn="l" defTabSz="914400" rtl="0" eaLnBrk="1" fontAlgn="auto" latinLnBrk="0" hangingPunct="1">
              <a:lnSpc>
                <a:spcPct val="90000"/>
              </a:lnSpc>
              <a:spcBef>
                <a:spcPts val="0"/>
              </a:spcBef>
              <a:spcAft>
                <a:spcPts val="0"/>
              </a:spcAft>
              <a:buClrTx/>
              <a:buSzTx/>
              <a:buFont typeface="Arial" pitchFamily="34" charset="0"/>
              <a:buNone/>
              <a:tabLst/>
              <a:defRPr/>
            </a:pPr>
            <a:r>
              <a:rPr kumimoji="0" lang="en-US" sz="1600" b="0" i="0" u="none" strike="noStrike" kern="1200" cap="none" spc="0" normalizeH="0" baseline="0" noProof="0" dirty="0" smtClean="0">
                <a:ln>
                  <a:noFill/>
                </a:ln>
                <a:solidFill>
                  <a:schemeClr val="tx2"/>
                </a:solidFill>
                <a:effectLst/>
                <a:uLnTx/>
                <a:uFillTx/>
                <a:latin typeface="+mn-lt"/>
                <a:ea typeface="+mn-ea"/>
                <a:cs typeface="+mn-cs"/>
                <a:hlinkClick r:id="rId2"/>
              </a:rPr>
              <a:t>ecolleran@copyright.com</a:t>
            </a:r>
            <a:endParaRPr kumimoji="0" lang="en-US" sz="1600" b="0" i="0" u="none" strike="noStrike" kern="1200" cap="none" spc="0" normalizeH="0" baseline="0" noProof="0" dirty="0" smtClean="0">
              <a:ln>
                <a:noFill/>
              </a:ln>
              <a:solidFill>
                <a:schemeClr val="tx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Overview</a:t>
            </a:r>
            <a:endParaRPr lang="en-US" dirty="0"/>
          </a:p>
        </p:txBody>
      </p:sp>
      <p:sp>
        <p:nvSpPr>
          <p:cNvPr id="3" name="Content Placeholder 2"/>
          <p:cNvSpPr>
            <a:spLocks noGrp="1"/>
          </p:cNvSpPr>
          <p:nvPr>
            <p:ph idx="1"/>
          </p:nvPr>
        </p:nvSpPr>
        <p:spPr/>
        <p:txBody>
          <a:bodyPr/>
          <a:lstStyle/>
          <a:p>
            <a:r>
              <a:rPr lang="en-US" dirty="0" smtClean="0"/>
              <a:t>Copyright origins</a:t>
            </a:r>
          </a:p>
          <a:p>
            <a:r>
              <a:rPr lang="en-US" dirty="0" smtClean="0"/>
              <a:t>What is copyright today?</a:t>
            </a:r>
          </a:p>
          <a:p>
            <a:r>
              <a:rPr lang="en-US" dirty="0" smtClean="0"/>
              <a:t>Fair use</a:t>
            </a:r>
          </a:p>
          <a:p>
            <a:pPr>
              <a:buNone/>
            </a:pPr>
            <a:r>
              <a:rPr lang="en-US" dirty="0" smtClean="0"/>
              <a:t>BREAK</a:t>
            </a:r>
          </a:p>
          <a:p>
            <a:r>
              <a:rPr lang="en-US" dirty="0" smtClean="0"/>
              <a:t>International copyright</a:t>
            </a:r>
          </a:p>
          <a:p>
            <a:r>
              <a:rPr lang="en-US" dirty="0" smtClean="0"/>
              <a:t>How copyright changes</a:t>
            </a:r>
          </a:p>
          <a:p>
            <a:r>
              <a:rPr lang="en-US" dirty="0" smtClean="0"/>
              <a:t>Key takeaways</a:t>
            </a:r>
          </a:p>
          <a:p>
            <a:endParaRPr lang="en-US" dirty="0" smtClean="0"/>
          </a:p>
          <a:p>
            <a:endParaRPr lang="en-US"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52725"/>
            <a:ext cx="8229600" cy="1362075"/>
          </a:xfrm>
        </p:spPr>
        <p:txBody>
          <a:bodyPr/>
          <a:lstStyle/>
          <a:p>
            <a:r>
              <a:rPr lang="en-US" dirty="0" smtClean="0"/>
              <a:t>What is copyright?</a:t>
            </a:r>
            <a:endParaRPr lang="en-US"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ibe.jpg"/>
          <p:cNvPicPr>
            <a:picLocks noChangeAspect="1"/>
          </p:cNvPicPr>
          <p:nvPr/>
        </p:nvPicPr>
        <p:blipFill>
          <a:blip r:embed="rId3" cstate="print"/>
          <a:srcRect t="2939" b="7571"/>
          <a:stretch>
            <a:fillRect/>
          </a:stretch>
        </p:blipFill>
        <p:spPr>
          <a:xfrm>
            <a:off x="3657600" y="381000"/>
            <a:ext cx="5486399" cy="6034314"/>
          </a:xfrm>
          <a:prstGeom prst="rect">
            <a:avLst/>
          </a:prstGeom>
          <a:noFill/>
          <a:ln>
            <a:noFill/>
          </a:ln>
        </p:spPr>
      </p:pic>
      <p:sp>
        <p:nvSpPr>
          <p:cNvPr id="4" name="Title 3"/>
          <p:cNvSpPr>
            <a:spLocks noGrp="1"/>
          </p:cNvSpPr>
          <p:nvPr>
            <p:ph type="title"/>
          </p:nvPr>
        </p:nvSpPr>
        <p:spPr>
          <a:xfrm>
            <a:off x="152400" y="2552700"/>
            <a:ext cx="3352800" cy="1752600"/>
          </a:xfrm>
        </p:spPr>
        <p:txBody>
          <a:bodyPr/>
          <a:lstStyle/>
          <a:p>
            <a:pPr algn="ctr"/>
            <a:r>
              <a:rPr lang="en-US" sz="6000" dirty="0" smtClean="0">
                <a:latin typeface="Bernard MT Condensed" pitchFamily="18" charset="0"/>
              </a:rPr>
              <a:t>Origins of Copyright</a:t>
            </a:r>
            <a:endParaRPr lang="en-US" sz="6000" dirty="0">
              <a:latin typeface="Bernard MT Condensed" pitchFamily="18"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inting press.jpg"/>
          <p:cNvPicPr>
            <a:picLocks noChangeAspect="1"/>
          </p:cNvPicPr>
          <p:nvPr/>
        </p:nvPicPr>
        <p:blipFill>
          <a:blip r:embed="rId3" cstate="print"/>
          <a:stretch>
            <a:fillRect/>
          </a:stretch>
        </p:blipFill>
        <p:spPr>
          <a:xfrm>
            <a:off x="0" y="687368"/>
            <a:ext cx="3502991" cy="4646632"/>
          </a:xfrm>
          <a:prstGeom prst="rect">
            <a:avLst/>
          </a:prstGeom>
          <a:ln>
            <a:noFill/>
          </a:ln>
          <a:effectLst>
            <a:softEdge rad="112500"/>
          </a:effectLst>
        </p:spPr>
      </p:pic>
      <p:sp>
        <p:nvSpPr>
          <p:cNvPr id="6" name="TextBox 5"/>
          <p:cNvSpPr txBox="1"/>
          <p:nvPr/>
        </p:nvSpPr>
        <p:spPr>
          <a:xfrm rot="10800000" flipH="1" flipV="1">
            <a:off x="3560282" y="1468724"/>
            <a:ext cx="5583718" cy="3083921"/>
          </a:xfrm>
          <a:prstGeom prst="rect">
            <a:avLst/>
          </a:prstGeom>
          <a:noFill/>
        </p:spPr>
        <p:txBody>
          <a:bodyPr wrap="square" rtlCol="0">
            <a:spAutoFit/>
          </a:bodyPr>
          <a:lstStyle/>
          <a:p>
            <a:pPr>
              <a:lnSpc>
                <a:spcPct val="90000"/>
              </a:lnSpc>
              <a:spcBef>
                <a:spcPts val="1200"/>
              </a:spcBef>
            </a:pPr>
            <a:r>
              <a:rPr lang="en-US" sz="5400" b="1" dirty="0" smtClean="0">
                <a:solidFill>
                  <a:schemeClr val="tx2"/>
                </a:solidFill>
                <a:latin typeface="Goudy Old Style" pitchFamily="18" charset="0"/>
              </a:rPr>
              <a:t>Knowledge Yearns, </a:t>
            </a:r>
            <a:br>
              <a:rPr lang="en-US" sz="5400" b="1" dirty="0" smtClean="0">
                <a:solidFill>
                  <a:schemeClr val="tx2"/>
                </a:solidFill>
                <a:latin typeface="Goudy Old Style" pitchFamily="18" charset="0"/>
              </a:rPr>
            </a:br>
            <a:r>
              <a:rPr lang="en-US" sz="5400" b="1" dirty="0" smtClean="0">
                <a:solidFill>
                  <a:schemeClr val="tx2"/>
                </a:solidFill>
                <a:latin typeface="Goudy Old Style" pitchFamily="18" charset="0"/>
              </a:rPr>
              <a:t>nay, </a:t>
            </a:r>
            <a:br>
              <a:rPr lang="en-US" sz="5400" b="1" dirty="0" smtClean="0">
                <a:solidFill>
                  <a:schemeClr val="tx2"/>
                </a:solidFill>
                <a:latin typeface="Goudy Old Style" pitchFamily="18" charset="0"/>
              </a:rPr>
            </a:br>
            <a:r>
              <a:rPr lang="en-US" sz="5400" b="1" dirty="0" err="1" smtClean="0">
                <a:solidFill>
                  <a:schemeClr val="tx2"/>
                </a:solidFill>
                <a:latin typeface="Goudy Old Style" pitchFamily="18" charset="0"/>
              </a:rPr>
              <a:t>e’en</a:t>
            </a:r>
            <a:r>
              <a:rPr lang="en-US" sz="5400" b="1" dirty="0" smtClean="0">
                <a:solidFill>
                  <a:schemeClr val="tx2"/>
                </a:solidFill>
                <a:latin typeface="Goudy Old Style" pitchFamily="18" charset="0"/>
              </a:rPr>
              <a:t> Breathes,</a:t>
            </a:r>
            <a:br>
              <a:rPr lang="en-US" sz="5400" b="1" dirty="0" smtClean="0">
                <a:solidFill>
                  <a:schemeClr val="tx2"/>
                </a:solidFill>
                <a:latin typeface="Goudy Old Style" pitchFamily="18" charset="0"/>
              </a:rPr>
            </a:br>
            <a:r>
              <a:rPr lang="en-US" sz="5400" b="1" dirty="0" smtClean="0">
                <a:solidFill>
                  <a:schemeClr val="tx2"/>
                </a:solidFill>
                <a:latin typeface="Goudy Old Style" pitchFamily="18" charset="0"/>
              </a:rPr>
              <a:t>to be Free! </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38800"/>
            <a:ext cx="6858000" cy="533400"/>
          </a:xfrm>
        </p:spPr>
        <p:txBody>
          <a:bodyPr/>
          <a:lstStyle/>
          <a:p>
            <a:r>
              <a:rPr lang="en-US" dirty="0" smtClean="0"/>
              <a:t>[Also known as the Statute of Anne, 1710]</a:t>
            </a:r>
            <a:endParaRPr lang="en-US" dirty="0"/>
          </a:p>
        </p:txBody>
      </p:sp>
      <p:pic>
        <p:nvPicPr>
          <p:cNvPr id="5" name="Content Placeholder 4" descr="Queen Anne.jpg"/>
          <p:cNvPicPr>
            <a:picLocks noGrp="1" noChangeAspect="1"/>
          </p:cNvPicPr>
          <p:nvPr>
            <p:ph sz="half" idx="2"/>
          </p:nvPr>
        </p:nvPicPr>
        <p:blipFill>
          <a:blip r:embed="rId3" cstate="print"/>
          <a:stretch>
            <a:fillRect/>
          </a:stretch>
        </p:blipFill>
        <p:spPr>
          <a:xfrm>
            <a:off x="5715831" y="171007"/>
            <a:ext cx="3123369" cy="5220586"/>
          </a:xfrm>
          <a:prstGeom prst="rect">
            <a:avLst/>
          </a:prstGeom>
          <a:ln>
            <a:noFill/>
          </a:ln>
          <a:effectLst>
            <a:softEdge rad="112500"/>
          </a:effectLst>
        </p:spPr>
      </p:pic>
      <p:sp>
        <p:nvSpPr>
          <p:cNvPr id="6" name="Title 1"/>
          <p:cNvSpPr txBox="1">
            <a:spLocks/>
          </p:cNvSpPr>
          <p:nvPr/>
        </p:nvSpPr>
        <p:spPr>
          <a:xfrm>
            <a:off x="0" y="495300"/>
            <a:ext cx="5562600" cy="4572000"/>
          </a:xfrm>
          <a:prstGeom prst="rect">
            <a:avLst/>
          </a:prstGeom>
        </p:spPr>
        <p:txBody>
          <a:bodyPr vert="horz" lIns="91440" tIns="45720" rIns="91440" bIns="45720" rtlCol="0" anchor="b" anchorCtr="0">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i="0" u="none" strike="noStrike" kern="1200" cap="none" spc="0" normalizeH="0" baseline="0" noProof="0" dirty="0" smtClean="0">
                <a:ln>
                  <a:noFill/>
                </a:ln>
                <a:solidFill>
                  <a:schemeClr val="tx2"/>
                </a:solidFill>
                <a:effectLst/>
                <a:uLnTx/>
                <a:uFillTx/>
                <a:latin typeface="Gloucester MT Extra Condensed" pitchFamily="18" charset="0"/>
                <a:ea typeface="+mj-ea"/>
                <a:cs typeface="+mj-cs"/>
              </a:rPr>
              <a:t>An Act for the</a:t>
            </a:r>
            <a:br>
              <a:rPr kumimoji="0" lang="en-US" sz="5400" i="0" u="none" strike="noStrike" kern="1200" cap="none" spc="0" normalizeH="0" baseline="0" noProof="0" dirty="0" smtClean="0">
                <a:ln>
                  <a:noFill/>
                </a:ln>
                <a:solidFill>
                  <a:schemeClr val="tx2"/>
                </a:solidFill>
                <a:effectLst/>
                <a:uLnTx/>
                <a:uFillTx/>
                <a:latin typeface="Gloucester MT Extra Condensed" pitchFamily="18" charset="0"/>
                <a:ea typeface="+mj-ea"/>
                <a:cs typeface="+mj-cs"/>
              </a:rPr>
            </a:br>
            <a:r>
              <a:rPr kumimoji="0" lang="en-US" sz="5400" i="0" u="none" strike="noStrike" kern="1200" cap="none" spc="0" normalizeH="0" baseline="0" noProof="0" dirty="0" smtClean="0">
                <a:ln>
                  <a:noFill/>
                </a:ln>
                <a:solidFill>
                  <a:schemeClr val="tx2"/>
                </a:solidFill>
                <a:effectLst/>
                <a:uLnTx/>
                <a:uFillTx/>
                <a:latin typeface="Gloucester MT Extra Condensed" pitchFamily="18" charset="0"/>
                <a:ea typeface="+mj-ea"/>
                <a:cs typeface="+mj-cs"/>
              </a:rPr>
              <a:t>Encouragement of Learning,</a:t>
            </a:r>
            <a:br>
              <a:rPr kumimoji="0" lang="en-US" sz="5400" i="0" u="none" strike="noStrike" kern="1200" cap="none" spc="0" normalizeH="0" baseline="0" noProof="0" dirty="0" smtClean="0">
                <a:ln>
                  <a:noFill/>
                </a:ln>
                <a:solidFill>
                  <a:schemeClr val="tx2"/>
                </a:solidFill>
                <a:effectLst/>
                <a:uLnTx/>
                <a:uFillTx/>
                <a:latin typeface="Gloucester MT Extra Condensed" pitchFamily="18" charset="0"/>
                <a:ea typeface="+mj-ea"/>
                <a:cs typeface="+mj-cs"/>
              </a:rPr>
            </a:br>
            <a:r>
              <a:rPr kumimoji="0" lang="en-US" sz="5400" i="0" u="none" strike="noStrike" kern="1200" cap="none" spc="0" normalizeH="0" noProof="0" dirty="0" smtClean="0">
                <a:ln>
                  <a:noFill/>
                </a:ln>
                <a:solidFill>
                  <a:schemeClr val="tx2"/>
                </a:solidFill>
                <a:effectLst/>
                <a:uLnTx/>
                <a:uFillTx/>
                <a:latin typeface="Gloucester MT Extra Condensed" pitchFamily="18" charset="0"/>
                <a:ea typeface="+mj-ea"/>
                <a:cs typeface="+mj-cs"/>
              </a:rPr>
              <a:t>by Vesting the Copies of Printed Books in the Authors or Purchasers </a:t>
            </a:r>
            <a:br>
              <a:rPr kumimoji="0" lang="en-US" sz="5400" i="0" u="none" strike="noStrike" kern="1200" cap="none" spc="0" normalizeH="0" noProof="0" dirty="0" smtClean="0">
                <a:ln>
                  <a:noFill/>
                </a:ln>
                <a:solidFill>
                  <a:schemeClr val="tx2"/>
                </a:solidFill>
                <a:effectLst/>
                <a:uLnTx/>
                <a:uFillTx/>
                <a:latin typeface="Gloucester MT Extra Condensed" pitchFamily="18" charset="0"/>
                <a:ea typeface="+mj-ea"/>
                <a:cs typeface="+mj-cs"/>
              </a:rPr>
            </a:br>
            <a:r>
              <a:rPr kumimoji="0" lang="en-US" sz="5400" i="0" u="none" strike="noStrike" kern="1200" cap="none" spc="0" normalizeH="0" noProof="0" dirty="0" smtClean="0">
                <a:ln>
                  <a:noFill/>
                </a:ln>
                <a:solidFill>
                  <a:schemeClr val="tx2"/>
                </a:solidFill>
                <a:effectLst/>
                <a:uLnTx/>
                <a:uFillTx/>
                <a:latin typeface="Gloucester MT Extra Condensed" pitchFamily="18" charset="0"/>
                <a:ea typeface="+mj-ea"/>
                <a:cs typeface="+mj-cs"/>
              </a:rPr>
              <a:t>of Such Copies</a:t>
            </a:r>
            <a:endParaRPr kumimoji="0" lang="en-US" sz="5400" i="0" u="none" strike="noStrike" kern="1200" cap="none" spc="0" normalizeH="0" baseline="0" noProof="0" dirty="0">
              <a:ln>
                <a:noFill/>
              </a:ln>
              <a:solidFill>
                <a:schemeClr val="tx2"/>
              </a:solidFill>
              <a:effectLst/>
              <a:uLnTx/>
              <a:uFillTx/>
              <a:latin typeface="Gloucester MT Extra Condensed" pitchFamily="18" charset="0"/>
              <a:ea typeface="+mj-ea"/>
              <a:cs typeface="+mj-cs"/>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81000"/>
            <a:ext cx="8229600" cy="741362"/>
          </a:xfrm>
        </p:spPr>
        <p:txBody>
          <a:bodyPr/>
          <a:lstStyle/>
          <a:p>
            <a:r>
              <a:rPr lang="en-US" dirty="0" smtClean="0">
                <a:latin typeface="Rockwell" pitchFamily="18" charset="0"/>
              </a:rPr>
              <a:t>United States Constitution</a:t>
            </a:r>
            <a:br>
              <a:rPr lang="en-US" dirty="0" smtClean="0">
                <a:latin typeface="Rockwell" pitchFamily="18" charset="0"/>
              </a:rPr>
            </a:br>
            <a:r>
              <a:rPr lang="en-US" dirty="0" smtClean="0">
                <a:latin typeface="Rockwell" pitchFamily="18" charset="0"/>
              </a:rPr>
              <a:t>Article 1, Section 8, Clause 8</a:t>
            </a:r>
            <a:endParaRPr lang="en-US" dirty="0">
              <a:latin typeface="Rockwell" pitchFamily="18" charset="0"/>
            </a:endParaRPr>
          </a:p>
        </p:txBody>
      </p:sp>
      <p:sp>
        <p:nvSpPr>
          <p:cNvPr id="7" name="Content Placeholder 6"/>
          <p:cNvSpPr>
            <a:spLocks noGrp="1"/>
          </p:cNvSpPr>
          <p:nvPr>
            <p:ph idx="1"/>
          </p:nvPr>
        </p:nvSpPr>
        <p:spPr>
          <a:xfrm>
            <a:off x="457200" y="1600200"/>
            <a:ext cx="8229600" cy="4038600"/>
          </a:xfrm>
        </p:spPr>
        <p:txBody>
          <a:bodyPr/>
          <a:lstStyle/>
          <a:p>
            <a:pPr>
              <a:buNone/>
            </a:pPr>
            <a:r>
              <a:rPr lang="en-US" sz="3600" b="1" dirty="0" smtClean="0">
                <a:latin typeface="Tw Cen MT" pitchFamily="34" charset="0"/>
              </a:rPr>
              <a:t>“</a:t>
            </a:r>
            <a:r>
              <a:rPr lang="en-US" sz="3600" b="1" i="1" dirty="0" smtClean="0">
                <a:latin typeface="Tw Cen MT" pitchFamily="34" charset="0"/>
              </a:rPr>
              <a:t>Congress shall have the power…</a:t>
            </a:r>
            <a:endParaRPr lang="en-US" sz="3600" b="1" dirty="0" smtClean="0">
              <a:latin typeface="Tw Cen MT" pitchFamily="34" charset="0"/>
            </a:endParaRPr>
          </a:p>
          <a:p>
            <a:pPr algn="ctr">
              <a:buNone/>
            </a:pPr>
            <a:r>
              <a:rPr lang="en-US" sz="3600" b="1" i="1" dirty="0" smtClean="0">
                <a:latin typeface="Tw Cen MT" pitchFamily="34" charset="0"/>
              </a:rPr>
              <a:t>“…To promote the Progress of </a:t>
            </a:r>
            <a:br>
              <a:rPr lang="en-US" sz="3600" b="1" i="1" dirty="0" smtClean="0">
                <a:latin typeface="Tw Cen MT" pitchFamily="34" charset="0"/>
              </a:rPr>
            </a:br>
            <a:r>
              <a:rPr lang="en-US" sz="3600" b="1" i="1" dirty="0" smtClean="0">
                <a:latin typeface="Tw Cen MT" pitchFamily="34" charset="0"/>
              </a:rPr>
              <a:t>Science and useful Arts, </a:t>
            </a:r>
            <a:br>
              <a:rPr lang="en-US" sz="3600" b="1" i="1" dirty="0" smtClean="0">
                <a:latin typeface="Tw Cen MT" pitchFamily="34" charset="0"/>
              </a:rPr>
            </a:br>
            <a:r>
              <a:rPr lang="en-US" sz="3600" b="1" i="1" dirty="0" smtClean="0">
                <a:latin typeface="Tw Cen MT" pitchFamily="34" charset="0"/>
              </a:rPr>
              <a:t>by securing for limited Times to </a:t>
            </a:r>
            <a:br>
              <a:rPr lang="en-US" sz="3600" b="1" i="1" dirty="0" smtClean="0">
                <a:latin typeface="Tw Cen MT" pitchFamily="34" charset="0"/>
              </a:rPr>
            </a:br>
            <a:r>
              <a:rPr lang="en-US" sz="3600" b="1" i="1" dirty="0" smtClean="0">
                <a:latin typeface="Tw Cen MT" pitchFamily="34" charset="0"/>
              </a:rPr>
              <a:t>Authors and Inventors </a:t>
            </a:r>
            <a:br>
              <a:rPr lang="en-US" sz="3600" b="1" i="1" dirty="0" smtClean="0">
                <a:latin typeface="Tw Cen MT" pitchFamily="34" charset="0"/>
              </a:rPr>
            </a:br>
            <a:r>
              <a:rPr lang="en-US" sz="3600" b="1" i="1" dirty="0" smtClean="0">
                <a:latin typeface="Tw Cen MT" pitchFamily="34" charset="0"/>
              </a:rPr>
              <a:t>the exclusive Right to their respective </a:t>
            </a:r>
            <a:br>
              <a:rPr lang="en-US" sz="3600" b="1" i="1" dirty="0" smtClean="0">
                <a:latin typeface="Tw Cen MT" pitchFamily="34" charset="0"/>
              </a:rPr>
            </a:br>
            <a:r>
              <a:rPr lang="en-US" sz="3600" b="1" i="1" dirty="0" smtClean="0">
                <a:latin typeface="Tw Cen MT" pitchFamily="34" charset="0"/>
              </a:rPr>
              <a:t>Writings and Discoveries</a:t>
            </a:r>
            <a:r>
              <a:rPr lang="en-US" sz="3600" b="1" dirty="0" smtClean="0">
                <a:latin typeface="Tw Cen MT" pitchFamily="34" charset="0"/>
              </a:rPr>
              <a:t>.”</a:t>
            </a:r>
          </a:p>
          <a:p>
            <a:pPr algn="ctr">
              <a:buNone/>
            </a:pPr>
            <a:r>
              <a:rPr lang="en-US" sz="3600" b="1" dirty="0" smtClean="0">
                <a:latin typeface="Tw Cen MT" pitchFamily="34" charset="0"/>
              </a:rPr>
              <a:t>	</a:t>
            </a:r>
          </a:p>
        </p:txBody>
      </p:sp>
      <p:sp>
        <p:nvSpPr>
          <p:cNvPr id="4" name="Date Placeholder 3"/>
          <p:cNvSpPr>
            <a:spLocks noGrp="1"/>
          </p:cNvSpPr>
          <p:nvPr>
            <p:ph type="dt" sz="half" idx="10"/>
          </p:nvPr>
        </p:nvSpPr>
        <p:spPr/>
        <p:txBody>
          <a:bodyPr/>
          <a:lstStyle/>
          <a:p>
            <a:fld id="{A2F6AB47-9B23-4377-A2B9-C24C4E1B656C}"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010400" cy="762000"/>
          </a:xfrm>
        </p:spPr>
        <p:txBody>
          <a:bodyPr/>
          <a:lstStyle/>
          <a:p>
            <a:r>
              <a:rPr lang="en-US" sz="4800" dirty="0" smtClean="0">
                <a:latin typeface="Rockwell" pitchFamily="18" charset="0"/>
              </a:rPr>
              <a:t>Berne Convention, 1886</a:t>
            </a:r>
            <a:endParaRPr lang="en-US" sz="4800" dirty="0">
              <a:latin typeface="Rockwell" pitchFamily="18" charset="0"/>
            </a:endParaRPr>
          </a:p>
        </p:txBody>
      </p:sp>
      <p:sp>
        <p:nvSpPr>
          <p:cNvPr id="6" name="Title 1"/>
          <p:cNvSpPr txBox="1">
            <a:spLocks/>
          </p:cNvSpPr>
          <p:nvPr/>
        </p:nvSpPr>
        <p:spPr>
          <a:xfrm>
            <a:off x="228600" y="1752600"/>
            <a:ext cx="5334000" cy="1219200"/>
          </a:xfrm>
          <a:prstGeom prst="rect">
            <a:avLst/>
          </a:prstGeom>
        </p:spPr>
        <p:txBody>
          <a:bodyPr vert="horz" lIns="91440" tIns="45720" rIns="91440" bIns="45720" rtlCol="0" anchor="b" anchorCtr="0">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chemeClr val="tx2"/>
              </a:solidFill>
              <a:effectLst/>
              <a:uLnTx/>
              <a:uFillTx/>
              <a:latin typeface="Goudy Old Style" pitchFamily="18" charset="0"/>
              <a:ea typeface="+mj-ea"/>
              <a:cs typeface="+mj-cs"/>
            </a:endParaRPr>
          </a:p>
        </p:txBody>
      </p:sp>
      <p:pic>
        <p:nvPicPr>
          <p:cNvPr id="9" name="Picture 8" descr="victor-hugo.jpg"/>
          <p:cNvPicPr>
            <a:picLocks noChangeAspect="1"/>
          </p:cNvPicPr>
          <p:nvPr/>
        </p:nvPicPr>
        <p:blipFill>
          <a:blip r:embed="rId3" cstate="print">
            <a:grayscl/>
          </a:blip>
          <a:stretch>
            <a:fillRect/>
          </a:stretch>
        </p:blipFill>
        <p:spPr>
          <a:xfrm>
            <a:off x="5280389" y="1066800"/>
            <a:ext cx="3863611" cy="4953000"/>
          </a:xfrm>
          <a:prstGeom prst="ellipse">
            <a:avLst/>
          </a:prstGeom>
          <a:ln>
            <a:noFill/>
          </a:ln>
          <a:effectLst>
            <a:softEdge rad="112500"/>
          </a:effectLst>
        </p:spPr>
      </p:pic>
      <p:sp>
        <p:nvSpPr>
          <p:cNvPr id="10" name="Content Placeholder 6"/>
          <p:cNvSpPr>
            <a:spLocks noGrp="1"/>
          </p:cNvSpPr>
          <p:nvPr>
            <p:ph idx="1"/>
          </p:nvPr>
        </p:nvSpPr>
        <p:spPr>
          <a:xfrm>
            <a:off x="0" y="1371600"/>
            <a:ext cx="6324600" cy="5181600"/>
          </a:xfrm>
        </p:spPr>
        <p:txBody>
          <a:bodyPr/>
          <a:lstStyle/>
          <a:p>
            <a:r>
              <a:rPr lang="en-US" sz="3200" dirty="0" smtClean="0">
                <a:latin typeface="Tw Cen MT" pitchFamily="34" charset="0"/>
              </a:rPr>
              <a:t>Cross-border copyright regime</a:t>
            </a:r>
          </a:p>
          <a:p>
            <a:r>
              <a:rPr lang="en-US" sz="3200" dirty="0" smtClean="0">
                <a:latin typeface="Tw Cen MT" pitchFamily="34" charset="0"/>
              </a:rPr>
              <a:t>Author’s rights exist from the </a:t>
            </a:r>
            <a:br>
              <a:rPr lang="en-US" sz="3200" dirty="0" smtClean="0">
                <a:latin typeface="Tw Cen MT" pitchFamily="34" charset="0"/>
              </a:rPr>
            </a:br>
            <a:r>
              <a:rPr lang="en-US" sz="3200" dirty="0" smtClean="0">
                <a:latin typeface="Tw Cen MT" pitchFamily="34" charset="0"/>
              </a:rPr>
              <a:t>moment of “fixation”</a:t>
            </a:r>
          </a:p>
          <a:p>
            <a:r>
              <a:rPr lang="en-US" sz="3200" dirty="0" smtClean="0">
                <a:latin typeface="Tw Cen MT" pitchFamily="34" charset="0"/>
              </a:rPr>
              <a:t>No registration process </a:t>
            </a:r>
            <a:br>
              <a:rPr lang="en-US" sz="3200" dirty="0" smtClean="0">
                <a:latin typeface="Tw Cen MT" pitchFamily="34" charset="0"/>
              </a:rPr>
            </a:br>
            <a:r>
              <a:rPr lang="en-US" sz="3200" dirty="0" smtClean="0">
                <a:latin typeface="Tw Cen MT" pitchFamily="34" charset="0"/>
              </a:rPr>
              <a:t>required</a:t>
            </a:r>
          </a:p>
          <a:p>
            <a:r>
              <a:rPr lang="en-US" sz="3200" dirty="0" smtClean="0">
                <a:latin typeface="Tw Cen MT" pitchFamily="34" charset="0"/>
              </a:rPr>
              <a:t>US did not ratify until 1988</a:t>
            </a:r>
          </a:p>
          <a:p>
            <a:pPr algn="ctr">
              <a:buNone/>
            </a:pPr>
            <a:r>
              <a:rPr lang="en-US" sz="3600" dirty="0" smtClean="0"/>
              <a:t>	</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Berne Principles</a:t>
            </a:r>
            <a:endParaRPr lang="en-US" dirty="0"/>
          </a:p>
        </p:txBody>
      </p:sp>
      <p:sp>
        <p:nvSpPr>
          <p:cNvPr id="6" name="Content Placeholder 5"/>
          <p:cNvSpPr>
            <a:spLocks noGrp="1"/>
          </p:cNvSpPr>
          <p:nvPr>
            <p:ph idx="1"/>
          </p:nvPr>
        </p:nvSpPr>
        <p:spPr/>
        <p:txBody>
          <a:bodyPr/>
          <a:lstStyle/>
          <a:p>
            <a:r>
              <a:rPr lang="en-US" dirty="0" smtClean="0"/>
              <a:t>National treatment</a:t>
            </a:r>
          </a:p>
          <a:p>
            <a:r>
              <a:rPr lang="en-US" dirty="0" smtClean="0"/>
              <a:t>Automatic protection</a:t>
            </a:r>
          </a:p>
          <a:p>
            <a:r>
              <a:rPr lang="en-US" dirty="0" smtClean="0"/>
              <a:t>Independent protection</a:t>
            </a:r>
            <a:endParaRPr lang="en-US" dirty="0"/>
          </a:p>
        </p:txBody>
      </p:sp>
      <p:sp>
        <p:nvSpPr>
          <p:cNvPr id="7" name="Rectangle 6"/>
          <p:cNvSpPr/>
          <p:nvPr/>
        </p:nvSpPr>
        <p:spPr>
          <a:xfrm>
            <a:off x="1066800" y="3276600"/>
            <a:ext cx="5638800" cy="6858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90000"/>
              </a:lnSpc>
            </a:pPr>
            <a:r>
              <a:rPr lang="en-US" sz="2000" dirty="0" smtClean="0"/>
              <a:t>Berne Principles</a:t>
            </a:r>
          </a:p>
        </p:txBody>
      </p:sp>
      <p:sp>
        <p:nvSpPr>
          <p:cNvPr id="8" name="Rectangle 7"/>
          <p:cNvSpPr/>
          <p:nvPr/>
        </p:nvSpPr>
        <p:spPr>
          <a:xfrm>
            <a:off x="1143000" y="4419600"/>
            <a:ext cx="1828800" cy="9906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90000"/>
              </a:lnSpc>
            </a:pPr>
            <a:r>
              <a:rPr lang="en-US" sz="2000" dirty="0" smtClean="0"/>
              <a:t>Country A</a:t>
            </a:r>
            <a:br>
              <a:rPr lang="en-US" sz="2000" dirty="0" smtClean="0"/>
            </a:br>
            <a:r>
              <a:rPr lang="en-US" sz="2000" dirty="0" smtClean="0"/>
              <a:t>Law</a:t>
            </a:r>
          </a:p>
        </p:txBody>
      </p:sp>
      <p:sp>
        <p:nvSpPr>
          <p:cNvPr id="9" name="Rectangle 8"/>
          <p:cNvSpPr/>
          <p:nvPr/>
        </p:nvSpPr>
        <p:spPr>
          <a:xfrm>
            <a:off x="6934200" y="4419600"/>
            <a:ext cx="1828800" cy="99060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90000"/>
              </a:lnSpc>
            </a:pPr>
            <a:r>
              <a:rPr lang="en-US" sz="2000" dirty="0" smtClean="0"/>
              <a:t>US Law</a:t>
            </a:r>
            <a:br>
              <a:rPr lang="en-US" sz="2000" dirty="0" smtClean="0"/>
            </a:br>
            <a:r>
              <a:rPr lang="en-US" sz="2000" dirty="0" smtClean="0"/>
              <a:t>pre-1988</a:t>
            </a:r>
          </a:p>
        </p:txBody>
      </p:sp>
      <p:sp>
        <p:nvSpPr>
          <p:cNvPr id="11" name="Rectangle 10"/>
          <p:cNvSpPr/>
          <p:nvPr/>
        </p:nvSpPr>
        <p:spPr>
          <a:xfrm>
            <a:off x="4724400" y="4419600"/>
            <a:ext cx="1828800" cy="9906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90000"/>
              </a:lnSpc>
            </a:pPr>
            <a:r>
              <a:rPr lang="en-US" sz="2000" dirty="0" smtClean="0"/>
              <a:t>US Law</a:t>
            </a:r>
            <a:br>
              <a:rPr lang="en-US" sz="2000" dirty="0" smtClean="0"/>
            </a:br>
            <a:r>
              <a:rPr lang="en-US" sz="2000" dirty="0" smtClean="0"/>
              <a:t>after 1988</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1981200" cy="1371600"/>
          </a:xfrm>
        </p:spPr>
        <p:txBody>
          <a:bodyPr/>
          <a:lstStyle/>
          <a:p>
            <a:r>
              <a:rPr lang="en-US" dirty="0" smtClean="0"/>
              <a:t>US </a:t>
            </a:r>
            <a:br>
              <a:rPr lang="en-US" dirty="0" smtClean="0"/>
            </a:br>
            <a:r>
              <a:rPr lang="en-US" dirty="0" smtClean="0"/>
              <a:t>Copyright </a:t>
            </a:r>
            <a:br>
              <a:rPr lang="en-US" dirty="0" smtClean="0"/>
            </a:br>
            <a:r>
              <a:rPr lang="en-US" dirty="0" smtClean="0"/>
              <a:t>Timeline</a:t>
            </a:r>
            <a:endParaRPr lang="en-US"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18</a:t>
            </a:fld>
            <a:endParaRPr lang="en-US"/>
          </a:p>
        </p:txBody>
      </p:sp>
      <p:graphicFrame>
        <p:nvGraphicFramePr>
          <p:cNvPr id="8" name="Content Placeholder 7"/>
          <p:cNvGraphicFramePr>
            <a:graphicFrameLocks noGrp="1"/>
          </p:cNvGraphicFramePr>
          <p:nvPr>
            <p:ph idx="1"/>
          </p:nvPr>
        </p:nvGraphicFramePr>
        <p:xfrm>
          <a:off x="3657600" y="1371600"/>
          <a:ext cx="4876800" cy="25085040"/>
        </p:xfrm>
        <a:graphic>
          <a:graphicData uri="http://schemas.openxmlformats.org/drawingml/2006/table">
            <a:tbl>
              <a:tblPr firstRow="1" bandRow="1">
                <a:effectLst/>
                <a:tableStyleId>{D27102A9-8310-4765-A935-A1911B00CA55}</a:tableStyleId>
              </a:tblPr>
              <a:tblGrid>
                <a:gridCol w="4876800"/>
              </a:tblGrid>
              <a:tr h="5910263">
                <a:tc>
                  <a:txBody>
                    <a:bodyPr/>
                    <a:lstStyle/>
                    <a:p>
                      <a:pPr indent="-457200">
                        <a:lnSpc>
                          <a:spcPct val="100000"/>
                        </a:lnSpc>
                        <a:spcAft>
                          <a:spcPts val="1200"/>
                        </a:spcAft>
                        <a:buFont typeface="Arial" pitchFamily="34" charset="0"/>
                        <a:buChar char="•"/>
                      </a:pPr>
                      <a:r>
                        <a:rPr lang="en-US" sz="2800" b="0" dirty="0" smtClean="0"/>
                        <a:t>Berne Convention, 1886</a:t>
                      </a:r>
                    </a:p>
                    <a:p>
                      <a:pPr indent="-457200">
                        <a:lnSpc>
                          <a:spcPct val="100000"/>
                        </a:lnSpc>
                        <a:spcAft>
                          <a:spcPts val="1200"/>
                        </a:spcAft>
                        <a:buFont typeface="Arial" pitchFamily="34" charset="0"/>
                        <a:buChar char="•"/>
                      </a:pPr>
                      <a:r>
                        <a:rPr lang="en-US" sz="2800" b="0" dirty="0" smtClean="0"/>
                        <a:t>Copyright Act of 1909</a:t>
                      </a:r>
                    </a:p>
                    <a:p>
                      <a:pPr indent="-457200">
                        <a:lnSpc>
                          <a:spcPct val="100000"/>
                        </a:lnSpc>
                        <a:spcAft>
                          <a:spcPts val="1200"/>
                        </a:spcAft>
                        <a:buFont typeface="Arial" pitchFamily="34" charset="0"/>
                        <a:buChar char="•"/>
                      </a:pPr>
                      <a:r>
                        <a:rPr lang="en-US" sz="2800" b="0" dirty="0" smtClean="0"/>
                        <a:t>Universal Copyright Convention, 1952</a:t>
                      </a:r>
                    </a:p>
                    <a:p>
                      <a:pPr indent="-457200">
                        <a:lnSpc>
                          <a:spcPct val="100000"/>
                        </a:lnSpc>
                        <a:spcAft>
                          <a:spcPts val="1200"/>
                        </a:spcAft>
                        <a:buFont typeface="Arial" pitchFamily="34" charset="0"/>
                        <a:buChar char="•"/>
                      </a:pPr>
                      <a:r>
                        <a:rPr lang="en-US" sz="2800" b="0" dirty="0" smtClean="0"/>
                        <a:t>Copyright Act of 1976</a:t>
                      </a:r>
                    </a:p>
                    <a:p>
                      <a:pPr indent="-457200">
                        <a:lnSpc>
                          <a:spcPct val="100000"/>
                        </a:lnSpc>
                        <a:spcAft>
                          <a:spcPts val="1200"/>
                        </a:spcAft>
                        <a:buFont typeface="Arial" pitchFamily="34" charset="0"/>
                        <a:buChar char="•"/>
                      </a:pPr>
                      <a:r>
                        <a:rPr lang="en-US" sz="2800" b="0" dirty="0" smtClean="0"/>
                        <a:t>Semiconductor Chip Protection Act of 1984</a:t>
                      </a:r>
                    </a:p>
                    <a:p>
                      <a:pPr indent="-457200">
                        <a:lnSpc>
                          <a:spcPct val="100000"/>
                        </a:lnSpc>
                        <a:spcAft>
                          <a:spcPts val="1200"/>
                        </a:spcAft>
                        <a:buFont typeface="Arial" pitchFamily="34" charset="0"/>
                        <a:buChar char="•"/>
                      </a:pPr>
                      <a:r>
                        <a:rPr lang="en-US" sz="2800" b="0" dirty="0" smtClean="0"/>
                        <a:t>Satellite Home Viewer Act of 1988</a:t>
                      </a:r>
                    </a:p>
                    <a:p>
                      <a:pPr indent="-457200">
                        <a:lnSpc>
                          <a:spcPct val="100000"/>
                        </a:lnSpc>
                        <a:spcAft>
                          <a:spcPts val="1200"/>
                        </a:spcAft>
                        <a:buFont typeface="Arial" pitchFamily="34" charset="0"/>
                        <a:buChar char="•"/>
                      </a:pPr>
                      <a:r>
                        <a:rPr lang="en-US" sz="2800" b="0" dirty="0" smtClean="0"/>
                        <a:t>Visual Artists Rights Act of 1990</a:t>
                      </a:r>
                    </a:p>
                    <a:p>
                      <a:pPr indent="-457200">
                        <a:lnSpc>
                          <a:spcPct val="100000"/>
                        </a:lnSpc>
                        <a:spcAft>
                          <a:spcPts val="1200"/>
                        </a:spcAft>
                        <a:buFont typeface="Arial" pitchFamily="34" charset="0"/>
                        <a:buChar char="•"/>
                      </a:pPr>
                      <a:r>
                        <a:rPr lang="en-US" sz="2800" b="0" dirty="0" smtClean="0"/>
                        <a:t>Architectural Works Act of 1990</a:t>
                      </a:r>
                    </a:p>
                    <a:p>
                      <a:pPr indent="-457200">
                        <a:lnSpc>
                          <a:spcPct val="100000"/>
                        </a:lnSpc>
                        <a:spcAft>
                          <a:spcPts val="1200"/>
                        </a:spcAft>
                        <a:buFont typeface="Arial" pitchFamily="34" charset="0"/>
                        <a:buChar char="•"/>
                      </a:pPr>
                      <a:r>
                        <a:rPr lang="en-US" sz="2800" b="0" dirty="0" smtClean="0"/>
                        <a:t>Computer Software Rental Act of 1990</a:t>
                      </a:r>
                    </a:p>
                    <a:p>
                      <a:pPr indent="-457200">
                        <a:lnSpc>
                          <a:spcPct val="100000"/>
                        </a:lnSpc>
                        <a:spcAft>
                          <a:spcPts val="1200"/>
                        </a:spcAft>
                        <a:buFont typeface="Arial" pitchFamily="34" charset="0"/>
                        <a:buChar char="•"/>
                      </a:pPr>
                      <a:r>
                        <a:rPr lang="en-US" sz="2800" b="0" dirty="0" smtClean="0"/>
                        <a:t>Semiconductor </a:t>
                      </a:r>
                      <a:r>
                        <a:rPr lang="en-US" sz="2800" b="0" dirty="0" err="1" smtClean="0"/>
                        <a:t>Internation</a:t>
                      </a:r>
                      <a:r>
                        <a:rPr lang="en-US" sz="2800" b="0" dirty="0" smtClean="0"/>
                        <a:t> Protection Extension Act of 1991</a:t>
                      </a:r>
                    </a:p>
                    <a:p>
                      <a:pPr indent="-457200">
                        <a:lnSpc>
                          <a:spcPct val="100000"/>
                        </a:lnSpc>
                        <a:spcAft>
                          <a:spcPts val="1200"/>
                        </a:spcAft>
                        <a:buFont typeface="Arial" pitchFamily="34" charset="0"/>
                        <a:buChar char="•"/>
                      </a:pPr>
                      <a:r>
                        <a:rPr lang="en-US" sz="2800" b="0" dirty="0" smtClean="0"/>
                        <a:t>Audio Home Recording Act of 1992</a:t>
                      </a:r>
                    </a:p>
                    <a:p>
                      <a:pPr indent="-457200">
                        <a:lnSpc>
                          <a:spcPct val="100000"/>
                        </a:lnSpc>
                        <a:spcAft>
                          <a:spcPts val="1200"/>
                        </a:spcAft>
                        <a:buFont typeface="Arial" pitchFamily="34" charset="0"/>
                        <a:buChar char="•"/>
                      </a:pPr>
                      <a:r>
                        <a:rPr lang="en-US" sz="2800" b="0" dirty="0" smtClean="0"/>
                        <a:t>Satellite Home Viewer Act of 1994</a:t>
                      </a:r>
                    </a:p>
                    <a:p>
                      <a:pPr indent="-457200">
                        <a:lnSpc>
                          <a:spcPct val="100000"/>
                        </a:lnSpc>
                        <a:spcAft>
                          <a:spcPts val="1200"/>
                        </a:spcAft>
                        <a:buFont typeface="Arial" pitchFamily="34" charset="0"/>
                        <a:buChar char="•"/>
                      </a:pPr>
                      <a:r>
                        <a:rPr lang="en-US" sz="2800" b="0" dirty="0" smtClean="0"/>
                        <a:t>Digital Performance Right in Sound Recordings of 1995</a:t>
                      </a:r>
                    </a:p>
                    <a:p>
                      <a:pPr indent="-457200">
                        <a:lnSpc>
                          <a:spcPct val="100000"/>
                        </a:lnSpc>
                        <a:spcAft>
                          <a:spcPts val="1200"/>
                        </a:spcAft>
                        <a:buFont typeface="Arial" pitchFamily="34" charset="0"/>
                        <a:buChar char="•"/>
                      </a:pPr>
                      <a:r>
                        <a:rPr lang="en-US" sz="2800" b="0" dirty="0" smtClean="0"/>
                        <a:t>Sonny Bono Copyright Term Extension Act of 1998</a:t>
                      </a:r>
                    </a:p>
                    <a:p>
                      <a:pPr indent="-457200">
                        <a:lnSpc>
                          <a:spcPct val="100000"/>
                        </a:lnSpc>
                        <a:spcAft>
                          <a:spcPts val="1200"/>
                        </a:spcAft>
                        <a:buFont typeface="Arial" pitchFamily="34" charset="0"/>
                        <a:buChar char="•"/>
                      </a:pPr>
                      <a:r>
                        <a:rPr lang="en-US" sz="2800" b="0" dirty="0" smtClean="0"/>
                        <a:t>Digital Millennium Copyright Act of 1998</a:t>
                      </a:r>
                    </a:p>
                    <a:p>
                      <a:pPr indent="-457200">
                        <a:lnSpc>
                          <a:spcPct val="100000"/>
                        </a:lnSpc>
                        <a:spcAft>
                          <a:spcPts val="1200"/>
                        </a:spcAft>
                        <a:buFont typeface="Arial" pitchFamily="34" charset="0"/>
                        <a:buChar char="•"/>
                      </a:pPr>
                      <a:r>
                        <a:rPr lang="en-US" sz="2800" b="0" dirty="0" smtClean="0"/>
                        <a:t>Digital Theft Deterrence and Copyright Damages Improvement Act of 1999</a:t>
                      </a:r>
                    </a:p>
                    <a:p>
                      <a:pPr indent="-457200">
                        <a:lnSpc>
                          <a:spcPct val="100000"/>
                        </a:lnSpc>
                        <a:spcAft>
                          <a:spcPts val="1200"/>
                        </a:spcAft>
                        <a:buFont typeface="Arial" pitchFamily="34" charset="0"/>
                        <a:buChar char="•"/>
                      </a:pPr>
                      <a:r>
                        <a:rPr lang="en-US" sz="2800" b="0" dirty="0" smtClean="0"/>
                        <a:t>Technology, Education and Copyright Harmonization Act of 2002</a:t>
                      </a:r>
                    </a:p>
                    <a:p>
                      <a:pPr indent="-457200">
                        <a:lnSpc>
                          <a:spcPct val="100000"/>
                        </a:lnSpc>
                        <a:spcAft>
                          <a:spcPts val="1200"/>
                        </a:spcAft>
                        <a:buFont typeface="Arial" pitchFamily="34" charset="0"/>
                        <a:buChar char="•"/>
                      </a:pPr>
                      <a:r>
                        <a:rPr lang="en-US" sz="2800" b="0" dirty="0" smtClean="0"/>
                        <a:t>Small Webcaster Settlement Act of 2002</a:t>
                      </a:r>
                    </a:p>
                    <a:p>
                      <a:pPr indent="-457200">
                        <a:lnSpc>
                          <a:spcPct val="100000"/>
                        </a:lnSpc>
                        <a:spcAft>
                          <a:spcPts val="1200"/>
                        </a:spcAft>
                        <a:buFont typeface="Arial" pitchFamily="34" charset="0"/>
                        <a:buChar char="•"/>
                      </a:pPr>
                      <a:r>
                        <a:rPr lang="en-US" sz="2800" b="0" dirty="0" smtClean="0"/>
                        <a:t>Artists’ Rights and Theft Prevention Act of 2005</a:t>
                      </a:r>
                    </a:p>
                    <a:p>
                      <a:pPr indent="-457200">
                        <a:lnSpc>
                          <a:spcPct val="100000"/>
                        </a:lnSpc>
                        <a:spcAft>
                          <a:spcPts val="1200"/>
                        </a:spcAft>
                        <a:buFont typeface="Arial" pitchFamily="34" charset="0"/>
                        <a:buChar char="•"/>
                      </a:pPr>
                      <a:r>
                        <a:rPr lang="en-US" sz="2800" b="0" dirty="0" smtClean="0"/>
                        <a:t>Family Movie Act of 2005</a:t>
                      </a:r>
                    </a:p>
                    <a:p>
                      <a:pPr indent="-457200">
                        <a:lnSpc>
                          <a:spcPct val="100000"/>
                        </a:lnSpc>
                        <a:spcAft>
                          <a:spcPts val="1200"/>
                        </a:spcAft>
                        <a:buFont typeface="Arial" pitchFamily="34" charset="0"/>
                        <a:buChar char="•"/>
                      </a:pPr>
                      <a:r>
                        <a:rPr lang="en-US" sz="2800" b="0" dirty="0" smtClean="0"/>
                        <a:t>Preservation of Orphan Works Act of 2005</a:t>
                      </a:r>
                    </a:p>
                    <a:p>
                      <a:pPr indent="-457200">
                        <a:lnSpc>
                          <a:spcPct val="100000"/>
                        </a:lnSpc>
                        <a:spcAft>
                          <a:spcPts val="1200"/>
                        </a:spcAft>
                        <a:buFont typeface="Arial" pitchFamily="34" charset="0"/>
                        <a:buChar char="•"/>
                      </a:pPr>
                      <a:r>
                        <a:rPr lang="en-US" sz="2800" b="0" dirty="0" smtClean="0"/>
                        <a:t>Vessel Hull Protection Amendments</a:t>
                      </a:r>
                      <a:r>
                        <a:rPr lang="en-US" sz="2800" b="0" baseline="0" dirty="0" smtClean="0"/>
                        <a:t> of 2008</a:t>
                      </a:r>
                    </a:p>
                    <a:p>
                      <a:pPr indent="-457200">
                        <a:lnSpc>
                          <a:spcPct val="100000"/>
                        </a:lnSpc>
                        <a:spcAft>
                          <a:spcPts val="1200"/>
                        </a:spcAft>
                        <a:buFont typeface="Arial" pitchFamily="34" charset="0"/>
                        <a:buChar char="•"/>
                      </a:pPr>
                      <a:r>
                        <a:rPr lang="en-US" sz="2800" b="0" baseline="0" dirty="0" smtClean="0"/>
                        <a:t>Webcaster Settlement Act of 2008</a:t>
                      </a:r>
                    </a:p>
                    <a:p>
                      <a:pPr indent="-457200">
                        <a:lnSpc>
                          <a:spcPct val="100000"/>
                        </a:lnSpc>
                        <a:spcAft>
                          <a:spcPts val="1200"/>
                        </a:spcAft>
                        <a:buFont typeface="Arial" pitchFamily="34" charset="0"/>
                        <a:buChar char="•"/>
                      </a:pPr>
                      <a:r>
                        <a:rPr lang="en-US" sz="2800" b="0" baseline="0" dirty="0" smtClean="0"/>
                        <a:t>Webcaster Settlement Act of 2009</a:t>
                      </a:r>
                    </a:p>
                    <a:p>
                      <a:pPr indent="-457200">
                        <a:lnSpc>
                          <a:spcPct val="100000"/>
                        </a:lnSpc>
                        <a:spcAft>
                          <a:spcPts val="1200"/>
                        </a:spcAft>
                        <a:buFont typeface="Arial" pitchFamily="34" charset="0"/>
                        <a:buChar char="•"/>
                      </a:pPr>
                      <a:r>
                        <a:rPr lang="en-US" sz="2800" b="0" baseline="0" dirty="0" smtClean="0"/>
                        <a:t>Copyright Cleanup,  Clarification, and Corrections, Act of 2010</a:t>
                      </a:r>
                      <a:endParaRPr lang="en-US" sz="2800" b="0" dirty="0"/>
                    </a:p>
                  </a:txBody>
                  <a:tcPr>
                    <a:lnL>
                      <a:noFill/>
                    </a:lnL>
                    <a:lnR>
                      <a:noFill/>
                    </a:lnR>
                    <a:lnT w="12700" cmpd="sng">
                      <a:noFill/>
                    </a:lnT>
                    <a:lnB w="12700" cmpd="sng">
                      <a:noFill/>
                    </a:lnB>
                    <a:lnTlToBr w="12700" cmpd="sng">
                      <a:noFill/>
                      <a:prstDash val="solid"/>
                    </a:lnTlToBr>
                    <a:lnBlToTr w="12700" cmpd="sng">
                      <a:noFill/>
                      <a:prstDash val="solid"/>
                    </a:lnBlToTr>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64" presetClass="path" presetSubtype="0" fill="hold" nodeType="withEffect">
                                  <p:stCondLst>
                                    <p:cond delay="0"/>
                                  </p:stCondLst>
                                  <p:childTnLst>
                                    <p:animMotion origin="layout" path="M -0.00834 0.95324 L 3.33333E-6 -2.9845 " pathEditMode="relative" rAng="0" ptsTypes="AA">
                                      <p:cBhvr>
                                        <p:cTn id="8" dur="20000" fill="hold"/>
                                        <p:tgtEl>
                                          <p:spTgt spid="8"/>
                                        </p:tgtEl>
                                        <p:attrNameLst>
                                          <p:attrName>ppt_x</p:attrName>
                                          <p:attrName>ppt_y</p:attrName>
                                        </p:attrNameLst>
                                      </p:cBhvr>
                                      <p:rCtr x="4" y="-19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copyright focus in this overview:</a:t>
            </a:r>
            <a:endParaRPr lang="en-US" dirty="0"/>
          </a:p>
        </p:txBody>
      </p:sp>
      <p:sp>
        <p:nvSpPr>
          <p:cNvPr id="3" name="Content Placeholder 2"/>
          <p:cNvSpPr>
            <a:spLocks noGrp="1"/>
          </p:cNvSpPr>
          <p:nvPr>
            <p:ph idx="1"/>
          </p:nvPr>
        </p:nvSpPr>
        <p:spPr/>
        <p:txBody>
          <a:bodyPr/>
          <a:lstStyle/>
          <a:p>
            <a:pPr>
              <a:buNone/>
            </a:pPr>
            <a:r>
              <a:rPr lang="en-US" dirty="0" smtClean="0"/>
              <a:t>US Copyright as defined in</a:t>
            </a:r>
          </a:p>
          <a:p>
            <a:r>
              <a:rPr lang="en-US" dirty="0" smtClean="0"/>
              <a:t>Copyright Act of 1976,</a:t>
            </a:r>
          </a:p>
          <a:p>
            <a:pPr lvl="1"/>
            <a:r>
              <a:rPr lang="en-US" dirty="0" smtClean="0"/>
              <a:t>Superseding the Copyright Act of 1909</a:t>
            </a:r>
          </a:p>
          <a:p>
            <a:r>
              <a:rPr lang="en-US" dirty="0" smtClean="0"/>
              <a:t>As modified by Berne Convention Implementation Act of 1988</a:t>
            </a:r>
          </a:p>
          <a:p>
            <a:r>
              <a:rPr lang="en-US" dirty="0" smtClean="0"/>
              <a:t>And augmented by the Digital Millennium Copyright Act of 1998</a:t>
            </a:r>
            <a:endParaRPr lang="en-US"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2</a:t>
            </a:fld>
            <a:endParaRPr lang="en-US"/>
          </a:p>
        </p:txBody>
      </p:sp>
      <p:sp>
        <p:nvSpPr>
          <p:cNvPr id="6" name="Rectangle 5"/>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dirty="0" err="1" smtClean="0"/>
          </a:p>
        </p:txBody>
      </p:sp>
      <p:sp>
        <p:nvSpPr>
          <p:cNvPr id="7" name="Rectangle 6"/>
          <p:cNvSpPr/>
          <p:nvPr/>
        </p:nvSpPr>
        <p:spPr>
          <a:xfrm>
            <a:off x="0" y="1676400"/>
            <a:ext cx="9144000" cy="3505200"/>
          </a:xfrm>
          <a:prstGeom prst="rect">
            <a:avLst/>
          </a:prstGeom>
          <a:solidFill>
            <a:schemeClr val="tx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dirty="0" err="1" smtClean="0"/>
          </a:p>
        </p:txBody>
      </p:sp>
      <p:grpSp>
        <p:nvGrpSpPr>
          <p:cNvPr id="8" name="Group 9"/>
          <p:cNvGrpSpPr>
            <a:grpSpLocks/>
          </p:cNvGrpSpPr>
          <p:nvPr/>
        </p:nvGrpSpPr>
        <p:grpSpPr bwMode="auto">
          <a:xfrm>
            <a:off x="-1260475" y="1219200"/>
            <a:ext cx="4537075" cy="4537075"/>
            <a:chOff x="-927640" y="2157397"/>
            <a:chExt cx="4537739" cy="4537739"/>
          </a:xfrm>
        </p:grpSpPr>
        <p:sp>
          <p:nvSpPr>
            <p:cNvPr id="9" name="Oval 10"/>
            <p:cNvSpPr>
              <a:spLocks noChangeArrowheads="1"/>
            </p:cNvSpPr>
            <p:nvPr/>
          </p:nvSpPr>
          <p:spPr bwMode="auto">
            <a:xfrm>
              <a:off x="-925952" y="2159085"/>
              <a:ext cx="4534362" cy="4534362"/>
            </a:xfrm>
            <a:prstGeom prst="ellipse">
              <a:avLst/>
            </a:prstGeom>
            <a:solidFill>
              <a:schemeClr val="bg1">
                <a:alpha val="34117"/>
              </a:schemeClr>
            </a:solidFill>
            <a:ln w="12700" cap="sq" algn="ctr">
              <a:noFill/>
              <a:miter lim="800000"/>
              <a:headEnd/>
              <a:tailEnd/>
            </a:ln>
          </p:spPr>
          <p:txBody>
            <a:bodyPr wrap="none" anchor="ctr"/>
            <a:lstStyle/>
            <a:p>
              <a:pPr algn="ctr"/>
              <a:endParaRPr lang="en-US"/>
            </a:p>
          </p:txBody>
        </p:sp>
        <p:grpSp>
          <p:nvGrpSpPr>
            <p:cNvPr id="10" name="Group 70"/>
            <p:cNvGrpSpPr/>
            <p:nvPr/>
          </p:nvGrpSpPr>
          <p:grpSpPr>
            <a:xfrm>
              <a:off x="-927640" y="2157397"/>
              <a:ext cx="4537739" cy="4537739"/>
              <a:chOff x="2747759" y="2994183"/>
              <a:chExt cx="870324" cy="871963"/>
            </a:xfrm>
            <a:solidFill>
              <a:schemeClr val="bg1">
                <a:alpha val="82000"/>
              </a:schemeClr>
            </a:solidFill>
          </p:grpSpPr>
          <p:sp>
            <p:nvSpPr>
              <p:cNvPr id="11" name="Freeform 34"/>
              <p:cNvSpPr>
                <a:spLocks/>
              </p:cNvSpPr>
              <p:nvPr/>
            </p:nvSpPr>
            <p:spPr bwMode="auto">
              <a:xfrm>
                <a:off x="2945126" y="3200400"/>
                <a:ext cx="445598" cy="457202"/>
              </a:xfrm>
              <a:custGeom>
                <a:avLst/>
                <a:gdLst/>
                <a:ahLst/>
                <a:cxnLst>
                  <a:cxn ang="0">
                    <a:pos x="189" y="64"/>
                  </a:cxn>
                  <a:cxn ang="0">
                    <a:pos x="186" y="0"/>
                  </a:cxn>
                  <a:cxn ang="0">
                    <a:pos x="180" y="0"/>
                  </a:cxn>
                  <a:cxn ang="0">
                    <a:pos x="165" y="9"/>
                  </a:cxn>
                  <a:cxn ang="0">
                    <a:pos x="109" y="0"/>
                  </a:cxn>
                  <a:cxn ang="0">
                    <a:pos x="0" y="98"/>
                  </a:cxn>
                  <a:cxn ang="0">
                    <a:pos x="107" y="198"/>
                  </a:cxn>
                  <a:cxn ang="0">
                    <a:pos x="193" y="161"/>
                  </a:cxn>
                  <a:cxn ang="0">
                    <a:pos x="187" y="156"/>
                  </a:cxn>
                  <a:cxn ang="0">
                    <a:pos x="115" y="185"/>
                  </a:cxn>
                  <a:cxn ang="0">
                    <a:pos x="38" y="99"/>
                  </a:cxn>
                  <a:cxn ang="0">
                    <a:pos x="64" y="28"/>
                  </a:cxn>
                  <a:cxn ang="0">
                    <a:pos x="111" y="11"/>
                  </a:cxn>
                  <a:cxn ang="0">
                    <a:pos x="182" y="64"/>
                  </a:cxn>
                  <a:cxn ang="0">
                    <a:pos x="189" y="64"/>
                  </a:cxn>
                </a:cxnLst>
                <a:rect l="0" t="0" r="r" b="b"/>
                <a:pathLst>
                  <a:path w="193" h="198">
                    <a:moveTo>
                      <a:pt x="189" y="64"/>
                    </a:moveTo>
                    <a:cubicBezTo>
                      <a:pt x="186" y="0"/>
                      <a:pt x="186" y="0"/>
                      <a:pt x="186" y="0"/>
                    </a:cubicBezTo>
                    <a:cubicBezTo>
                      <a:pt x="180" y="0"/>
                      <a:pt x="180" y="0"/>
                      <a:pt x="180" y="0"/>
                    </a:cubicBezTo>
                    <a:cubicBezTo>
                      <a:pt x="177" y="9"/>
                      <a:pt x="166" y="9"/>
                      <a:pt x="165" y="9"/>
                    </a:cubicBezTo>
                    <a:cubicBezTo>
                      <a:pt x="158" y="9"/>
                      <a:pt x="137" y="0"/>
                      <a:pt x="109" y="0"/>
                    </a:cubicBezTo>
                    <a:cubicBezTo>
                      <a:pt x="54" y="0"/>
                      <a:pt x="0" y="35"/>
                      <a:pt x="0" y="98"/>
                    </a:cubicBezTo>
                    <a:cubicBezTo>
                      <a:pt x="0" y="170"/>
                      <a:pt x="56" y="198"/>
                      <a:pt x="107" y="198"/>
                    </a:cubicBezTo>
                    <a:cubicBezTo>
                      <a:pt x="165" y="198"/>
                      <a:pt x="193" y="162"/>
                      <a:pt x="193" y="161"/>
                    </a:cubicBezTo>
                    <a:cubicBezTo>
                      <a:pt x="187" y="156"/>
                      <a:pt x="187" y="156"/>
                      <a:pt x="187" y="156"/>
                    </a:cubicBezTo>
                    <a:cubicBezTo>
                      <a:pt x="177" y="164"/>
                      <a:pt x="155" y="185"/>
                      <a:pt x="115" y="185"/>
                    </a:cubicBezTo>
                    <a:cubicBezTo>
                      <a:pt x="75" y="185"/>
                      <a:pt x="38" y="160"/>
                      <a:pt x="38" y="99"/>
                    </a:cubicBezTo>
                    <a:cubicBezTo>
                      <a:pt x="38" y="58"/>
                      <a:pt x="51" y="39"/>
                      <a:pt x="64" y="28"/>
                    </a:cubicBezTo>
                    <a:cubicBezTo>
                      <a:pt x="77" y="17"/>
                      <a:pt x="96" y="11"/>
                      <a:pt x="111" y="11"/>
                    </a:cubicBezTo>
                    <a:cubicBezTo>
                      <a:pt x="151" y="11"/>
                      <a:pt x="174" y="34"/>
                      <a:pt x="182" y="64"/>
                    </a:cubicBezTo>
                    <a:lnTo>
                      <a:pt x="189" y="64"/>
                    </a:lnTo>
                    <a:close/>
                  </a:path>
                </a:pathLst>
              </a:custGeom>
              <a:grpFill/>
              <a:ln w="12700" cap="sq" algn="ctr">
                <a:noFill/>
                <a:miter lim="800000"/>
                <a:headEnd/>
                <a:tailEnd/>
              </a:ln>
              <a:effectLst/>
            </p:spPr>
            <p:txBody>
              <a:bodyPr wrap="none" anchor="ctr"/>
              <a:lstStyle/>
              <a:p>
                <a:pPr algn="ctr">
                  <a:defRPr/>
                </a:pPr>
                <a:endParaRPr lang="en-US" dirty="0">
                  <a:latin typeface="Times"/>
                </a:endParaRPr>
              </a:p>
            </p:txBody>
          </p:sp>
          <p:sp>
            <p:nvSpPr>
              <p:cNvPr id="12" name="Freeform 35"/>
              <p:cNvSpPr>
                <a:spLocks noEditPoints="1"/>
              </p:cNvSpPr>
              <p:nvPr/>
            </p:nvSpPr>
            <p:spPr bwMode="auto">
              <a:xfrm>
                <a:off x="2747759" y="2994183"/>
                <a:ext cx="870324" cy="871963"/>
              </a:xfrm>
              <a:custGeom>
                <a:avLst/>
                <a:gdLst/>
                <a:ahLst/>
                <a:cxnLst>
                  <a:cxn ang="0">
                    <a:pos x="0" y="266"/>
                  </a:cxn>
                  <a:cxn ang="0">
                    <a:pos x="267" y="533"/>
                  </a:cxn>
                  <a:cxn ang="0">
                    <a:pos x="533" y="266"/>
                  </a:cxn>
                  <a:cxn ang="0">
                    <a:pos x="267" y="0"/>
                  </a:cxn>
                  <a:cxn ang="0">
                    <a:pos x="0" y="266"/>
                  </a:cxn>
                  <a:cxn ang="0">
                    <a:pos x="19" y="266"/>
                  </a:cxn>
                  <a:cxn ang="0">
                    <a:pos x="267" y="19"/>
                  </a:cxn>
                  <a:cxn ang="0">
                    <a:pos x="515" y="266"/>
                  </a:cxn>
                  <a:cxn ang="0">
                    <a:pos x="267" y="514"/>
                  </a:cxn>
                  <a:cxn ang="0">
                    <a:pos x="19" y="266"/>
                  </a:cxn>
                </a:cxnLst>
                <a:rect l="0" t="0" r="r" b="b"/>
                <a:pathLst>
                  <a:path w="533" h="533">
                    <a:moveTo>
                      <a:pt x="0" y="266"/>
                    </a:moveTo>
                    <a:cubicBezTo>
                      <a:pt x="0" y="413"/>
                      <a:pt x="120" y="533"/>
                      <a:pt x="267" y="533"/>
                    </a:cubicBezTo>
                    <a:cubicBezTo>
                      <a:pt x="414" y="533"/>
                      <a:pt x="533" y="413"/>
                      <a:pt x="533" y="266"/>
                    </a:cubicBezTo>
                    <a:cubicBezTo>
                      <a:pt x="533" y="120"/>
                      <a:pt x="414" y="0"/>
                      <a:pt x="267" y="0"/>
                    </a:cubicBezTo>
                    <a:cubicBezTo>
                      <a:pt x="120" y="0"/>
                      <a:pt x="0" y="120"/>
                      <a:pt x="0" y="266"/>
                    </a:cubicBezTo>
                    <a:close/>
                    <a:moveTo>
                      <a:pt x="19" y="266"/>
                    </a:moveTo>
                    <a:cubicBezTo>
                      <a:pt x="19" y="130"/>
                      <a:pt x="130" y="19"/>
                      <a:pt x="267" y="19"/>
                    </a:cubicBezTo>
                    <a:cubicBezTo>
                      <a:pt x="404" y="19"/>
                      <a:pt x="515" y="130"/>
                      <a:pt x="515" y="266"/>
                    </a:cubicBezTo>
                    <a:cubicBezTo>
                      <a:pt x="515" y="403"/>
                      <a:pt x="404" y="514"/>
                      <a:pt x="267" y="514"/>
                    </a:cubicBezTo>
                    <a:cubicBezTo>
                      <a:pt x="130" y="514"/>
                      <a:pt x="19" y="403"/>
                      <a:pt x="19" y="266"/>
                    </a:cubicBezTo>
                    <a:close/>
                  </a:path>
                </a:pathLst>
              </a:custGeom>
              <a:grpFill/>
              <a:ln w="12700" cap="sq" algn="ctr">
                <a:noFill/>
                <a:miter lim="800000"/>
                <a:headEnd/>
                <a:tailEnd/>
              </a:ln>
              <a:effectLst/>
            </p:spPr>
            <p:txBody>
              <a:bodyPr wrap="none" anchor="ctr"/>
              <a:lstStyle/>
              <a:p>
                <a:pPr algn="ctr">
                  <a:defRPr/>
                </a:pPr>
                <a:endParaRPr lang="en-US" dirty="0">
                  <a:latin typeface="Times"/>
                </a:endParaRPr>
              </a:p>
            </p:txBody>
          </p:sp>
        </p:grpSp>
      </p:grpSp>
      <p:sp>
        <p:nvSpPr>
          <p:cNvPr id="14" name="TextBox 13"/>
          <p:cNvSpPr txBox="1"/>
          <p:nvPr/>
        </p:nvSpPr>
        <p:spPr>
          <a:xfrm>
            <a:off x="3429000" y="2133600"/>
            <a:ext cx="5715000" cy="1742015"/>
          </a:xfrm>
          <a:prstGeom prst="rect">
            <a:avLst/>
          </a:prstGeom>
          <a:noFill/>
        </p:spPr>
        <p:txBody>
          <a:bodyPr wrap="square" rtlCol="0">
            <a:spAutoFit/>
          </a:bodyPr>
          <a:lstStyle/>
          <a:p>
            <a:pPr>
              <a:lnSpc>
                <a:spcPct val="90000"/>
              </a:lnSpc>
              <a:spcBef>
                <a:spcPts val="1200"/>
              </a:spcBef>
            </a:pPr>
            <a:r>
              <a:rPr lang="en-US" sz="3600" b="1" dirty="0" smtClean="0">
                <a:solidFill>
                  <a:schemeClr val="bg1"/>
                </a:solidFill>
              </a:rPr>
              <a:t>Session 1:</a:t>
            </a:r>
          </a:p>
          <a:p>
            <a:pPr>
              <a:lnSpc>
                <a:spcPct val="90000"/>
              </a:lnSpc>
              <a:spcBef>
                <a:spcPts val="1200"/>
              </a:spcBef>
            </a:pPr>
            <a:r>
              <a:rPr lang="en-US" sz="3600" b="1" dirty="0" smtClean="0">
                <a:solidFill>
                  <a:schemeClr val="bg1"/>
                </a:solidFill>
              </a:rPr>
              <a:t>Roots and Reality </a:t>
            </a:r>
            <a:br>
              <a:rPr lang="en-US" sz="3600" b="1" dirty="0" smtClean="0">
                <a:solidFill>
                  <a:schemeClr val="bg1"/>
                </a:solidFill>
              </a:rPr>
            </a:br>
            <a:r>
              <a:rPr lang="en-US" sz="3600" b="1" dirty="0" smtClean="0">
                <a:solidFill>
                  <a:schemeClr val="bg1"/>
                </a:solidFill>
              </a:rPr>
              <a:t>of Copyright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In other words…</a:t>
            </a:r>
            <a:endParaRPr lang="en-US" sz="4000" dirty="0"/>
          </a:p>
        </p:txBody>
      </p:sp>
      <p:sp>
        <p:nvSpPr>
          <p:cNvPr id="3" name="Content Placeholder 2"/>
          <p:cNvSpPr>
            <a:spLocks noGrp="1"/>
          </p:cNvSpPr>
          <p:nvPr>
            <p:ph idx="1"/>
          </p:nvPr>
        </p:nvSpPr>
        <p:spPr>
          <a:xfrm>
            <a:off x="457200" y="1600199"/>
            <a:ext cx="8229600" cy="4419601"/>
          </a:xfrm>
        </p:spPr>
        <p:txBody>
          <a:bodyPr/>
          <a:lstStyle/>
          <a:p>
            <a:r>
              <a:rPr lang="en-US" sz="3600" dirty="0" smtClean="0"/>
              <a:t>What can receive copyright protection?</a:t>
            </a:r>
          </a:p>
          <a:p>
            <a:r>
              <a:rPr lang="en-US" sz="3600" dirty="0" smtClean="0"/>
              <a:t>What does copyright consist of?</a:t>
            </a:r>
          </a:p>
          <a:p>
            <a:r>
              <a:rPr lang="en-US" sz="3600" dirty="0" smtClean="0"/>
              <a:t>When does copyright apply?</a:t>
            </a:r>
          </a:p>
          <a:p>
            <a:r>
              <a:rPr lang="en-US" sz="3600" dirty="0" smtClean="0"/>
              <a:t>And when not?</a:t>
            </a:r>
          </a:p>
          <a:p>
            <a:endParaRPr lang="en-US" sz="3600" dirty="0" smtClean="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667000"/>
            <a:ext cx="8229600" cy="1362075"/>
          </a:xfrm>
        </p:spPr>
        <p:txBody>
          <a:bodyPr/>
          <a:lstStyle/>
          <a:p>
            <a:r>
              <a:rPr lang="en-US" dirty="0" smtClean="0"/>
              <a:t>Let’s see what the law says copyright applies to.</a:t>
            </a:r>
            <a:endParaRPr lang="en-US"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0" y="457200"/>
            <a:ext cx="9144000" cy="5334000"/>
          </a:xfrm>
        </p:spPr>
        <p:txBody>
          <a:bodyPr/>
          <a:lstStyle/>
          <a:p>
            <a:r>
              <a:rPr lang="en-US" sz="4000" dirty="0" smtClean="0"/>
              <a:t>Original works of authorship</a:t>
            </a:r>
          </a:p>
          <a:p>
            <a:pPr lvl="1"/>
            <a:r>
              <a:rPr lang="en-US" sz="3600" dirty="0" smtClean="0"/>
              <a:t>fixed in any tangible medium of expression, </a:t>
            </a:r>
          </a:p>
          <a:p>
            <a:pPr lvl="2"/>
            <a:r>
              <a:rPr lang="en-US" sz="3200" dirty="0" smtClean="0"/>
              <a:t>now known or later developed, </a:t>
            </a:r>
          </a:p>
          <a:p>
            <a:pPr lvl="2"/>
            <a:r>
              <a:rPr lang="en-US" sz="3200" dirty="0" smtClean="0"/>
              <a:t>from which they can be </a:t>
            </a:r>
          </a:p>
          <a:p>
            <a:pPr lvl="3"/>
            <a:r>
              <a:rPr lang="en-US" sz="3200" dirty="0" smtClean="0"/>
              <a:t>perceived, </a:t>
            </a:r>
          </a:p>
          <a:p>
            <a:pPr lvl="3"/>
            <a:r>
              <a:rPr lang="en-US" sz="3200" dirty="0" smtClean="0"/>
              <a:t>reproduced, </a:t>
            </a:r>
          </a:p>
          <a:p>
            <a:pPr lvl="3"/>
            <a:r>
              <a:rPr lang="en-US" sz="3200" dirty="0" smtClean="0"/>
              <a:t>or otherwise communicated, </a:t>
            </a:r>
            <a:endParaRPr lang="en-US" sz="2800" dirty="0" smtClean="0"/>
          </a:p>
          <a:p>
            <a:pPr lvl="4"/>
            <a:r>
              <a:rPr lang="en-US" sz="2800" dirty="0" smtClean="0"/>
              <a:t>either directly </a:t>
            </a:r>
          </a:p>
          <a:p>
            <a:pPr lvl="4"/>
            <a:r>
              <a:rPr lang="en-US" sz="2800" dirty="0" smtClean="0"/>
              <a:t>or with the aid of a machine or device</a:t>
            </a:r>
            <a:endParaRPr lang="en-US" sz="2400"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22</a:t>
            </a:fld>
            <a:endParaRPr lang="en-US"/>
          </a:p>
        </p:txBody>
      </p:sp>
      <p:sp>
        <p:nvSpPr>
          <p:cNvPr id="11" name="Rectangle 10"/>
          <p:cNvSpPr/>
          <p:nvPr/>
        </p:nvSpPr>
        <p:spPr>
          <a:xfrm>
            <a:off x="7162800" y="5715000"/>
            <a:ext cx="1826141" cy="369332"/>
          </a:xfrm>
          <a:prstGeom prst="rect">
            <a:avLst/>
          </a:prstGeom>
        </p:spPr>
        <p:txBody>
          <a:bodyPr wrap="none">
            <a:spAutoFit/>
          </a:bodyPr>
          <a:lstStyle/>
          <a:p>
            <a:r>
              <a:rPr lang="en-US" dirty="0" smtClean="0"/>
              <a:t>17 U.S.C. § 102</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41362"/>
          </a:xfrm>
        </p:spPr>
        <p:txBody>
          <a:bodyPr/>
          <a:lstStyle/>
          <a:p>
            <a:r>
              <a:rPr lang="en-US" sz="3200" b="1" dirty="0" smtClean="0">
                <a:latin typeface="+mn-lt"/>
              </a:rPr>
              <a:t>What kinds of work can receive protection?</a:t>
            </a:r>
            <a:endParaRPr lang="en-US" sz="3200" b="1" dirty="0">
              <a:latin typeface="+mn-lt"/>
            </a:endParaRPr>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23</a:t>
            </a:fld>
            <a:endParaRPr lang="en-US"/>
          </a:p>
        </p:txBody>
      </p:sp>
      <p:sp>
        <p:nvSpPr>
          <p:cNvPr id="6" name="Rectangle 5"/>
          <p:cNvSpPr/>
          <p:nvPr/>
        </p:nvSpPr>
        <p:spPr>
          <a:xfrm>
            <a:off x="6872739" y="5802868"/>
            <a:ext cx="1890261" cy="369332"/>
          </a:xfrm>
          <a:prstGeom prst="rect">
            <a:avLst/>
          </a:prstGeom>
        </p:spPr>
        <p:txBody>
          <a:bodyPr wrap="none">
            <a:spAutoFit/>
          </a:bodyPr>
          <a:lstStyle/>
          <a:p>
            <a:r>
              <a:rPr lang="en-US" dirty="0" smtClean="0"/>
              <a:t> 17 U.S.C. § 102</a:t>
            </a:r>
            <a:endParaRPr lang="en-US" dirty="0"/>
          </a:p>
        </p:txBody>
      </p:sp>
      <p:pic>
        <p:nvPicPr>
          <p:cNvPr id="7" name="Picture 6" descr="music.jpg"/>
          <p:cNvPicPr>
            <a:picLocks noChangeAspect="1"/>
          </p:cNvPicPr>
          <p:nvPr/>
        </p:nvPicPr>
        <p:blipFill>
          <a:blip r:embed="rId3" cstate="print"/>
          <a:srcRect t="40928"/>
          <a:stretch>
            <a:fillRect/>
          </a:stretch>
        </p:blipFill>
        <p:spPr>
          <a:xfrm>
            <a:off x="4596370" y="3962400"/>
            <a:ext cx="1956830" cy="1752599"/>
          </a:xfrm>
          <a:prstGeom prst="rect">
            <a:avLst/>
          </a:prstGeom>
        </p:spPr>
      </p:pic>
      <p:pic>
        <p:nvPicPr>
          <p:cNvPr id="8" name="Picture 7" descr="paperback.jpg"/>
          <p:cNvPicPr>
            <a:picLocks noChangeAspect="1"/>
          </p:cNvPicPr>
          <p:nvPr/>
        </p:nvPicPr>
        <p:blipFill>
          <a:blip r:embed="rId4" cstate="print"/>
          <a:srcRect l="12502" t="4444" r="23328" b="6667"/>
          <a:stretch>
            <a:fillRect/>
          </a:stretch>
        </p:blipFill>
        <p:spPr>
          <a:xfrm>
            <a:off x="152400" y="1371600"/>
            <a:ext cx="1781282" cy="1850952"/>
          </a:xfrm>
          <a:prstGeom prst="rect">
            <a:avLst/>
          </a:prstGeom>
        </p:spPr>
      </p:pic>
      <p:pic>
        <p:nvPicPr>
          <p:cNvPr id="9" name="Picture 8" descr="drama.jpg"/>
          <p:cNvPicPr>
            <a:picLocks noChangeAspect="1"/>
          </p:cNvPicPr>
          <p:nvPr/>
        </p:nvPicPr>
        <p:blipFill>
          <a:blip r:embed="rId5" cstate="print">
            <a:clrChange>
              <a:clrFrom>
                <a:srgbClr val="FFFFFF"/>
              </a:clrFrom>
              <a:clrTo>
                <a:srgbClr val="FFFFFF">
                  <a:alpha val="0"/>
                </a:srgbClr>
              </a:clrTo>
            </a:clrChange>
          </a:blip>
          <a:stretch>
            <a:fillRect/>
          </a:stretch>
        </p:blipFill>
        <p:spPr>
          <a:xfrm>
            <a:off x="4648200" y="1295400"/>
            <a:ext cx="1828800" cy="1905000"/>
          </a:xfrm>
          <a:prstGeom prst="rect">
            <a:avLst/>
          </a:prstGeom>
        </p:spPr>
      </p:pic>
      <p:pic>
        <p:nvPicPr>
          <p:cNvPr id="10" name="Picture 9" descr="choreography.jpg"/>
          <p:cNvPicPr>
            <a:picLocks noChangeAspect="1"/>
          </p:cNvPicPr>
          <p:nvPr/>
        </p:nvPicPr>
        <p:blipFill>
          <a:blip r:embed="rId6" cstate="print">
            <a:clrChange>
              <a:clrFrom>
                <a:srgbClr val="FFFFFF"/>
              </a:clrFrom>
              <a:clrTo>
                <a:srgbClr val="FFFFFF">
                  <a:alpha val="0"/>
                </a:srgbClr>
              </a:clrTo>
            </a:clrChange>
          </a:blip>
          <a:srcRect l="25414" t="12222" b="8889"/>
          <a:stretch>
            <a:fillRect/>
          </a:stretch>
        </p:blipFill>
        <p:spPr>
          <a:xfrm>
            <a:off x="6705600" y="1143000"/>
            <a:ext cx="1991870" cy="2119009"/>
          </a:xfrm>
          <a:prstGeom prst="rect">
            <a:avLst/>
          </a:prstGeom>
        </p:spPr>
      </p:pic>
      <p:pic>
        <p:nvPicPr>
          <p:cNvPr id="12" name="Picture 11" descr="painting.jpg"/>
          <p:cNvPicPr>
            <a:picLocks noChangeAspect="1"/>
          </p:cNvPicPr>
          <p:nvPr/>
        </p:nvPicPr>
        <p:blipFill>
          <a:blip r:embed="rId7" cstate="print"/>
          <a:stretch>
            <a:fillRect/>
          </a:stretch>
        </p:blipFill>
        <p:spPr>
          <a:xfrm>
            <a:off x="-304800" y="3581400"/>
            <a:ext cx="2179405" cy="1524000"/>
          </a:xfrm>
          <a:prstGeom prst="rect">
            <a:avLst/>
          </a:prstGeom>
          <a:ln w="88900" cap="sq" cmpd="thickThin">
            <a:solidFill>
              <a:srgbClr val="000000"/>
            </a:solidFill>
            <a:prstDash val="solid"/>
            <a:miter lim="800000"/>
          </a:ln>
          <a:effectLst>
            <a:innerShdw blurRad="76200">
              <a:srgbClr val="000000"/>
            </a:innerShdw>
          </a:effectLst>
        </p:spPr>
      </p:pic>
      <p:pic>
        <p:nvPicPr>
          <p:cNvPr id="13" name="Picture 12" descr="sheet-music.jpg"/>
          <p:cNvPicPr>
            <a:picLocks noChangeAspect="1"/>
          </p:cNvPicPr>
          <p:nvPr/>
        </p:nvPicPr>
        <p:blipFill>
          <a:blip r:embed="rId8" cstate="print"/>
          <a:srcRect l="33865"/>
          <a:stretch>
            <a:fillRect/>
          </a:stretch>
        </p:blipFill>
        <p:spPr>
          <a:xfrm>
            <a:off x="2438400" y="1371600"/>
            <a:ext cx="1752600" cy="1773304"/>
          </a:xfrm>
          <a:prstGeom prst="rect">
            <a:avLst/>
          </a:prstGeom>
        </p:spPr>
      </p:pic>
      <p:pic>
        <p:nvPicPr>
          <p:cNvPr id="14" name="Picture 13" descr="movie2.jpg"/>
          <p:cNvPicPr>
            <a:picLocks noChangeAspect="1"/>
          </p:cNvPicPr>
          <p:nvPr/>
        </p:nvPicPr>
        <p:blipFill>
          <a:blip r:embed="rId9" cstate="print"/>
          <a:srcRect l="18334" r="17500"/>
          <a:stretch>
            <a:fillRect/>
          </a:stretch>
        </p:blipFill>
        <p:spPr>
          <a:xfrm>
            <a:off x="2438400" y="3909236"/>
            <a:ext cx="1752600" cy="1821422"/>
          </a:xfrm>
          <a:prstGeom prst="rect">
            <a:avLst/>
          </a:prstGeom>
        </p:spPr>
      </p:pic>
      <p:pic>
        <p:nvPicPr>
          <p:cNvPr id="11" name="Picture 10" descr="sculpture.jpg"/>
          <p:cNvPicPr>
            <a:picLocks noChangeAspect="1"/>
          </p:cNvPicPr>
          <p:nvPr/>
        </p:nvPicPr>
        <p:blipFill>
          <a:blip r:embed="rId10" cstate="print">
            <a:clrChange>
              <a:clrFrom>
                <a:srgbClr val="00145B"/>
              </a:clrFrom>
              <a:clrTo>
                <a:srgbClr val="00145B">
                  <a:alpha val="0"/>
                </a:srgbClr>
              </a:clrTo>
            </a:clrChange>
          </a:blip>
          <a:srcRect t="22222" b="11112"/>
          <a:stretch>
            <a:fillRect/>
          </a:stretch>
        </p:blipFill>
        <p:spPr>
          <a:xfrm>
            <a:off x="228600" y="3962400"/>
            <a:ext cx="2063639" cy="2097997"/>
          </a:xfrm>
          <a:prstGeom prst="rect">
            <a:avLst/>
          </a:prstGeom>
        </p:spPr>
      </p:pic>
      <p:pic>
        <p:nvPicPr>
          <p:cNvPr id="17" name="Picture 16" descr="building.jpg"/>
          <p:cNvPicPr>
            <a:picLocks noChangeAspect="1"/>
          </p:cNvPicPr>
          <p:nvPr/>
        </p:nvPicPr>
        <p:blipFill>
          <a:blip r:embed="rId11" cstate="print"/>
          <a:srcRect l="6138" r="13506"/>
          <a:stretch>
            <a:fillRect/>
          </a:stretch>
        </p:blipFill>
        <p:spPr>
          <a:xfrm>
            <a:off x="6934200" y="3959679"/>
            <a:ext cx="1839884" cy="18070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Literary works</a:t>
            </a:r>
            <a:endParaRPr lang="en-US" dirty="0"/>
          </a:p>
        </p:txBody>
      </p:sp>
      <p:sp>
        <p:nvSpPr>
          <p:cNvPr id="16" name="Content Placeholder 15"/>
          <p:cNvSpPr>
            <a:spLocks noGrp="1"/>
          </p:cNvSpPr>
          <p:nvPr>
            <p:ph sz="half" idx="1"/>
          </p:nvPr>
        </p:nvSpPr>
        <p:spPr/>
        <p:txBody>
          <a:bodyPr/>
          <a:lstStyle/>
          <a:p>
            <a:r>
              <a:rPr lang="en-US" dirty="0" smtClean="0"/>
              <a:t>Books</a:t>
            </a:r>
          </a:p>
          <a:p>
            <a:r>
              <a:rPr lang="en-US" dirty="0" smtClean="0"/>
              <a:t>Articles</a:t>
            </a:r>
          </a:p>
          <a:p>
            <a:r>
              <a:rPr lang="en-US" dirty="0" smtClean="0"/>
              <a:t>Poems</a:t>
            </a:r>
          </a:p>
          <a:p>
            <a:r>
              <a:rPr lang="en-US" dirty="0" smtClean="0"/>
              <a:t>Software</a:t>
            </a:r>
          </a:p>
          <a:p>
            <a:r>
              <a:rPr lang="en-US" dirty="0" smtClean="0"/>
              <a:t>Printed or prerecorded speeches</a:t>
            </a:r>
          </a:p>
          <a:p>
            <a:r>
              <a:rPr lang="en-US" dirty="0" smtClean="0"/>
              <a:t>Expressions of numbers, letters, or symbols that aren’t musical or audio-visual</a:t>
            </a:r>
          </a:p>
          <a:p>
            <a:endParaRPr lang="en-US" dirty="0"/>
          </a:p>
        </p:txBody>
      </p:sp>
      <p:pic>
        <p:nvPicPr>
          <p:cNvPr id="18" name="Content Placeholder 17" descr="paperback.jpg"/>
          <p:cNvPicPr>
            <a:picLocks noGrp="1" noChangeAspect="1"/>
          </p:cNvPicPr>
          <p:nvPr>
            <p:ph sz="half" idx="2"/>
          </p:nvPr>
        </p:nvPicPr>
        <p:blipFill>
          <a:blip r:embed="rId3" cstate="print"/>
          <a:srcRect l="13208" r="20850"/>
          <a:stretch>
            <a:fillRect/>
          </a:stretch>
        </p:blipFill>
        <p:spPr>
          <a:xfrm>
            <a:off x="4800600" y="685800"/>
            <a:ext cx="4220032" cy="4800600"/>
          </a:xfrm>
        </p:spPr>
      </p:pic>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24</a:t>
            </a:fld>
            <a:endParaRPr lang="en-US"/>
          </a:p>
        </p:txBody>
      </p:sp>
      <p:sp>
        <p:nvSpPr>
          <p:cNvPr id="6" name="Rectangle 5"/>
          <p:cNvSpPr/>
          <p:nvPr/>
        </p:nvSpPr>
        <p:spPr>
          <a:xfrm>
            <a:off x="5943600" y="5802868"/>
            <a:ext cx="1890261" cy="369332"/>
          </a:xfrm>
          <a:prstGeom prst="rect">
            <a:avLst/>
          </a:prstGeom>
        </p:spPr>
        <p:txBody>
          <a:bodyPr wrap="none">
            <a:spAutoFit/>
          </a:bodyPr>
          <a:lstStyle/>
          <a:p>
            <a:r>
              <a:rPr lang="en-US" dirty="0" smtClean="0"/>
              <a:t> 17 U.S.C. § 102</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Music, including accompanying words</a:t>
            </a:r>
            <a:endParaRPr lang="en-US" dirty="0"/>
          </a:p>
        </p:txBody>
      </p:sp>
      <p:sp>
        <p:nvSpPr>
          <p:cNvPr id="16" name="Content Placeholder 15"/>
          <p:cNvSpPr>
            <a:spLocks noGrp="1"/>
          </p:cNvSpPr>
          <p:nvPr>
            <p:ph sz="half" idx="1"/>
          </p:nvPr>
        </p:nvSpPr>
        <p:spPr/>
        <p:txBody>
          <a:bodyPr/>
          <a:lstStyle/>
          <a:p>
            <a:r>
              <a:rPr lang="en-US" dirty="0" smtClean="0"/>
              <a:t>Music compositions</a:t>
            </a:r>
          </a:p>
          <a:p>
            <a:r>
              <a:rPr lang="en-US" dirty="0" smtClean="0"/>
              <a:t>Songs, with lyrics</a:t>
            </a:r>
          </a:p>
          <a:p>
            <a:r>
              <a:rPr lang="en-US" dirty="0" smtClean="0"/>
              <a:t>Not just a recording of a song, but the song itself</a:t>
            </a:r>
          </a:p>
          <a:p>
            <a:endParaRPr lang="en-US" dirty="0"/>
          </a:p>
        </p:txBody>
      </p:sp>
      <p:pic>
        <p:nvPicPr>
          <p:cNvPr id="18" name="Content Placeholder 17" descr="sheet-music.jpg"/>
          <p:cNvPicPr>
            <a:picLocks noGrp="1" noChangeAspect="1"/>
          </p:cNvPicPr>
          <p:nvPr>
            <p:ph sz="half" idx="2"/>
          </p:nvPr>
        </p:nvPicPr>
        <p:blipFill>
          <a:blip r:embed="rId3" cstate="print"/>
          <a:srcRect l="43396"/>
          <a:stretch>
            <a:fillRect/>
          </a:stretch>
        </p:blipFill>
        <p:spPr>
          <a:xfrm>
            <a:off x="4876800" y="1273218"/>
            <a:ext cx="3886200" cy="4594182"/>
          </a:xfrm>
        </p:spPr>
      </p:pic>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Dramatic works, including accompanying music</a:t>
            </a:r>
            <a:endParaRPr lang="en-US" dirty="0"/>
          </a:p>
        </p:txBody>
      </p:sp>
      <p:sp>
        <p:nvSpPr>
          <p:cNvPr id="16" name="Content Placeholder 15"/>
          <p:cNvSpPr>
            <a:spLocks noGrp="1"/>
          </p:cNvSpPr>
          <p:nvPr>
            <p:ph sz="half" idx="1"/>
          </p:nvPr>
        </p:nvSpPr>
        <p:spPr/>
        <p:txBody>
          <a:bodyPr/>
          <a:lstStyle/>
          <a:p>
            <a:r>
              <a:rPr lang="en-US" dirty="0" smtClean="0"/>
              <a:t>Portrays a story</a:t>
            </a:r>
          </a:p>
          <a:p>
            <a:pPr lvl="1"/>
            <a:r>
              <a:rPr lang="en-US" dirty="0" smtClean="0"/>
              <a:t>Dialogue or acting</a:t>
            </a:r>
          </a:p>
          <a:p>
            <a:pPr lvl="1"/>
            <a:r>
              <a:rPr lang="en-US" dirty="0" smtClean="0"/>
              <a:t>Intended to be performed</a:t>
            </a:r>
          </a:p>
          <a:p>
            <a:r>
              <a:rPr lang="en-US" dirty="0" smtClean="0"/>
              <a:t>Overlaps with the Music clause</a:t>
            </a:r>
          </a:p>
          <a:p>
            <a:pPr lvl="1"/>
            <a:endParaRPr lang="en-US" dirty="0" smtClean="0"/>
          </a:p>
          <a:p>
            <a:endParaRPr lang="en-US" dirty="0" smtClean="0"/>
          </a:p>
        </p:txBody>
      </p:sp>
      <p:pic>
        <p:nvPicPr>
          <p:cNvPr id="18" name="Content Placeholder 17" descr="drama.jpg"/>
          <p:cNvPicPr>
            <a:picLocks noGrp="1" noChangeAspect="1"/>
          </p:cNvPicPr>
          <p:nvPr>
            <p:ph sz="half" idx="2"/>
          </p:nvPr>
        </p:nvPicPr>
        <p:blipFill>
          <a:blip r:embed="rId3" cstate="print"/>
          <a:stretch>
            <a:fillRect/>
          </a:stretch>
        </p:blipFill>
        <p:spPr>
          <a:xfrm>
            <a:off x="4648200" y="1295400"/>
            <a:ext cx="4191000" cy="4495800"/>
          </a:xfrm>
        </p:spPr>
      </p:pic>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26</a:t>
            </a:fld>
            <a:endParaRPr lang="en-US"/>
          </a:p>
        </p:txBody>
      </p:sp>
      <p:sp>
        <p:nvSpPr>
          <p:cNvPr id="6" name="Rectangle 5"/>
          <p:cNvSpPr/>
          <p:nvPr/>
        </p:nvSpPr>
        <p:spPr>
          <a:xfrm>
            <a:off x="5943600" y="5802868"/>
            <a:ext cx="1890261" cy="369332"/>
          </a:xfrm>
          <a:prstGeom prst="rect">
            <a:avLst/>
          </a:prstGeom>
        </p:spPr>
        <p:txBody>
          <a:bodyPr wrap="none">
            <a:spAutoFit/>
          </a:bodyPr>
          <a:lstStyle/>
          <a:p>
            <a:r>
              <a:rPr lang="en-US" dirty="0" smtClean="0"/>
              <a:t> 17 U.S.C. § 102</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Pantomime and choreography</a:t>
            </a:r>
            <a:endParaRPr lang="en-US" dirty="0"/>
          </a:p>
        </p:txBody>
      </p:sp>
      <p:sp>
        <p:nvSpPr>
          <p:cNvPr id="16" name="Content Placeholder 15"/>
          <p:cNvSpPr>
            <a:spLocks noGrp="1"/>
          </p:cNvSpPr>
          <p:nvPr>
            <p:ph sz="half" idx="1"/>
          </p:nvPr>
        </p:nvSpPr>
        <p:spPr/>
        <p:txBody>
          <a:bodyPr/>
          <a:lstStyle/>
          <a:p>
            <a:r>
              <a:rPr lang="en-US" dirty="0" smtClean="0"/>
              <a:t>Pantomime</a:t>
            </a:r>
          </a:p>
          <a:p>
            <a:pPr lvl="1"/>
            <a:r>
              <a:rPr lang="en-US" dirty="0" smtClean="0"/>
              <a:t>Significant gestures, with or without words</a:t>
            </a:r>
          </a:p>
          <a:p>
            <a:r>
              <a:rPr lang="en-US" dirty="0" smtClean="0"/>
              <a:t>Choreography</a:t>
            </a:r>
          </a:p>
          <a:p>
            <a:pPr lvl="1"/>
            <a:r>
              <a:rPr lang="en-US" dirty="0" smtClean="0"/>
              <a:t>Specific performer movements</a:t>
            </a:r>
          </a:p>
          <a:p>
            <a:pPr lvl="1"/>
            <a:r>
              <a:rPr lang="en-US" dirty="0" smtClean="0"/>
              <a:t>Need not tell a story</a:t>
            </a:r>
          </a:p>
          <a:p>
            <a:pPr lvl="1"/>
            <a:r>
              <a:rPr lang="en-US" dirty="0" smtClean="0"/>
              <a:t>Often recorded in notation or film </a:t>
            </a:r>
          </a:p>
          <a:p>
            <a:pPr lvl="2"/>
            <a:r>
              <a:rPr lang="en-US" dirty="0" smtClean="0"/>
              <a:t>in order to receive copyright protection</a:t>
            </a:r>
          </a:p>
          <a:p>
            <a:pPr lvl="1"/>
            <a:endParaRPr lang="en-US" dirty="0" smtClean="0"/>
          </a:p>
          <a:p>
            <a:pPr lvl="1"/>
            <a:endParaRPr lang="en-US"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27</a:t>
            </a:fld>
            <a:endParaRPr lang="en-US"/>
          </a:p>
        </p:txBody>
      </p:sp>
      <p:sp>
        <p:nvSpPr>
          <p:cNvPr id="6" name="Rectangle 5"/>
          <p:cNvSpPr/>
          <p:nvPr/>
        </p:nvSpPr>
        <p:spPr>
          <a:xfrm>
            <a:off x="4724400" y="5802868"/>
            <a:ext cx="3109461" cy="369332"/>
          </a:xfrm>
          <a:prstGeom prst="rect">
            <a:avLst/>
          </a:prstGeom>
        </p:spPr>
        <p:txBody>
          <a:bodyPr wrap="square">
            <a:spAutoFit/>
          </a:bodyPr>
          <a:lstStyle/>
          <a:p>
            <a:r>
              <a:rPr lang="en-US" dirty="0" smtClean="0"/>
              <a:t> 17 U.S.C. § 102, </a:t>
            </a:r>
            <a:r>
              <a:rPr lang="en-US" dirty="0" err="1" smtClean="0"/>
              <a:t>Nimmer</a:t>
            </a:r>
            <a:endParaRPr lang="en-US" dirty="0"/>
          </a:p>
        </p:txBody>
      </p:sp>
      <p:pic>
        <p:nvPicPr>
          <p:cNvPr id="10" name="Picture 9" descr="choreography.jpg"/>
          <p:cNvPicPr>
            <a:picLocks noChangeAspect="1"/>
          </p:cNvPicPr>
          <p:nvPr/>
        </p:nvPicPr>
        <p:blipFill>
          <a:blip r:embed="rId3" cstate="print">
            <a:clrChange>
              <a:clrFrom>
                <a:srgbClr val="FFFFFF"/>
              </a:clrFrom>
              <a:clrTo>
                <a:srgbClr val="FFFFFF">
                  <a:alpha val="0"/>
                </a:srgbClr>
              </a:clrTo>
            </a:clrChange>
          </a:blip>
          <a:srcRect l="25414" t="12222" b="8889"/>
          <a:stretch>
            <a:fillRect/>
          </a:stretch>
        </p:blipFill>
        <p:spPr>
          <a:xfrm>
            <a:off x="4471415" y="1143000"/>
            <a:ext cx="4226055" cy="44958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Pictures, Graphics, and Sculpture</a:t>
            </a:r>
            <a:endParaRPr lang="en-US" dirty="0"/>
          </a:p>
        </p:txBody>
      </p:sp>
      <p:sp>
        <p:nvSpPr>
          <p:cNvPr id="16" name="Content Placeholder 15"/>
          <p:cNvSpPr>
            <a:spLocks noGrp="1"/>
          </p:cNvSpPr>
          <p:nvPr>
            <p:ph sz="half" idx="1"/>
          </p:nvPr>
        </p:nvSpPr>
        <p:spPr/>
        <p:txBody>
          <a:bodyPr/>
          <a:lstStyle/>
          <a:p>
            <a:r>
              <a:rPr lang="en-US" dirty="0" smtClean="0"/>
              <a:t>Paintings and illustrations</a:t>
            </a:r>
          </a:p>
          <a:p>
            <a:r>
              <a:rPr lang="en-US" dirty="0" smtClean="0"/>
              <a:t>Sculpture</a:t>
            </a:r>
          </a:p>
          <a:p>
            <a:r>
              <a:rPr lang="en-US" dirty="0" smtClean="0"/>
              <a:t>Maps </a:t>
            </a:r>
          </a:p>
          <a:p>
            <a:r>
              <a:rPr lang="en-US" dirty="0" smtClean="0"/>
              <a:t>Photography</a:t>
            </a:r>
          </a:p>
          <a:p>
            <a:pPr lvl="1"/>
            <a:endParaRPr lang="en-US"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28</a:t>
            </a:fld>
            <a:endParaRPr lang="en-US"/>
          </a:p>
        </p:txBody>
      </p:sp>
      <p:sp>
        <p:nvSpPr>
          <p:cNvPr id="6" name="Rectangle 5"/>
          <p:cNvSpPr/>
          <p:nvPr/>
        </p:nvSpPr>
        <p:spPr>
          <a:xfrm>
            <a:off x="5943600" y="5802868"/>
            <a:ext cx="2826415" cy="369332"/>
          </a:xfrm>
          <a:prstGeom prst="rect">
            <a:avLst/>
          </a:prstGeom>
        </p:spPr>
        <p:txBody>
          <a:bodyPr wrap="none">
            <a:spAutoFit/>
          </a:bodyPr>
          <a:lstStyle/>
          <a:p>
            <a:r>
              <a:rPr lang="en-US" dirty="0" smtClean="0"/>
              <a:t> 17 U.S.C. § 102, </a:t>
            </a:r>
            <a:r>
              <a:rPr lang="en-US" dirty="0" err="1" smtClean="0"/>
              <a:t>Nimmer</a:t>
            </a:r>
            <a:endParaRPr lang="en-US" dirty="0"/>
          </a:p>
        </p:txBody>
      </p:sp>
      <p:pic>
        <p:nvPicPr>
          <p:cNvPr id="12" name="Picture 11" descr="painting.jpg"/>
          <p:cNvPicPr>
            <a:picLocks noChangeAspect="1"/>
          </p:cNvPicPr>
          <p:nvPr/>
        </p:nvPicPr>
        <p:blipFill>
          <a:blip r:embed="rId3" cstate="print"/>
          <a:stretch>
            <a:fillRect/>
          </a:stretch>
        </p:blipFill>
        <p:spPr>
          <a:xfrm>
            <a:off x="4648200" y="3276600"/>
            <a:ext cx="3378078" cy="2362200"/>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10" descr="sculpture.jpg"/>
          <p:cNvPicPr>
            <a:picLocks noChangeAspect="1"/>
          </p:cNvPicPr>
          <p:nvPr/>
        </p:nvPicPr>
        <p:blipFill>
          <a:blip r:embed="rId4" cstate="print">
            <a:clrChange>
              <a:clrFrom>
                <a:srgbClr val="00145B"/>
              </a:clrFrom>
              <a:clrTo>
                <a:srgbClr val="00145B">
                  <a:alpha val="0"/>
                </a:srgbClr>
              </a:clrTo>
            </a:clrChange>
          </a:blip>
          <a:srcRect t="22222" b="11112"/>
          <a:stretch>
            <a:fillRect/>
          </a:stretch>
        </p:blipFill>
        <p:spPr>
          <a:xfrm>
            <a:off x="6324600" y="304800"/>
            <a:ext cx="2819400" cy="286634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Motion pictures and other audiovisual work</a:t>
            </a:r>
            <a:endParaRPr lang="en-US" dirty="0"/>
          </a:p>
        </p:txBody>
      </p:sp>
      <p:sp>
        <p:nvSpPr>
          <p:cNvPr id="20" name="Content Placeholder 19"/>
          <p:cNvSpPr>
            <a:spLocks noGrp="1"/>
          </p:cNvSpPr>
          <p:nvPr>
            <p:ph sz="half" idx="1"/>
          </p:nvPr>
        </p:nvSpPr>
        <p:spPr/>
        <p:txBody>
          <a:bodyPr/>
          <a:lstStyle/>
          <a:p>
            <a:r>
              <a:rPr lang="en-US" dirty="0" smtClean="0"/>
              <a:t>Series of related pictures displayed to create an impression of motion, together with accompanying sounds, if any</a:t>
            </a:r>
            <a:endParaRPr lang="en-US"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29</a:t>
            </a:fld>
            <a:endParaRPr lang="en-US"/>
          </a:p>
        </p:txBody>
      </p:sp>
      <p:sp>
        <p:nvSpPr>
          <p:cNvPr id="6" name="Rectangle 5"/>
          <p:cNvSpPr/>
          <p:nvPr/>
        </p:nvSpPr>
        <p:spPr>
          <a:xfrm>
            <a:off x="5943600" y="5802868"/>
            <a:ext cx="1890261" cy="369332"/>
          </a:xfrm>
          <a:prstGeom prst="rect">
            <a:avLst/>
          </a:prstGeom>
        </p:spPr>
        <p:txBody>
          <a:bodyPr wrap="none">
            <a:spAutoFit/>
          </a:bodyPr>
          <a:lstStyle/>
          <a:p>
            <a:r>
              <a:rPr lang="en-US" dirty="0" smtClean="0"/>
              <a:t> 17 U.S.C. § 102</a:t>
            </a:r>
            <a:endParaRPr lang="en-US" dirty="0"/>
          </a:p>
        </p:txBody>
      </p:sp>
      <p:pic>
        <p:nvPicPr>
          <p:cNvPr id="15" name="Content Placeholder 14" descr="movie2.jpg"/>
          <p:cNvPicPr>
            <a:picLocks noGrp="1" noChangeAspect="1"/>
          </p:cNvPicPr>
          <p:nvPr>
            <p:ph sz="half" idx="2"/>
          </p:nvPr>
        </p:nvPicPr>
        <p:blipFill>
          <a:blip r:embed="rId3" cstate="print"/>
          <a:srcRect l="12545"/>
          <a:stretch>
            <a:fillRect/>
          </a:stretch>
        </p:blipFill>
        <p:spPr>
          <a:xfrm>
            <a:off x="4295936" y="1979762"/>
            <a:ext cx="4698688" cy="3582838"/>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A Copyright Story</a:t>
            </a:r>
            <a:endParaRPr lang="en-US" sz="4000" b="1" dirty="0"/>
          </a:p>
        </p:txBody>
      </p:sp>
      <p:sp>
        <p:nvSpPr>
          <p:cNvPr id="3" name="Text Placeholder 2"/>
          <p:cNvSpPr>
            <a:spLocks noGrp="1"/>
          </p:cNvSpPr>
          <p:nvPr>
            <p:ph type="body" idx="1"/>
          </p:nvPr>
        </p:nvSpPr>
        <p:spPr/>
        <p:txBody>
          <a:bodyPr/>
          <a:lstStyle/>
          <a:p>
            <a:r>
              <a:rPr lang="en-US" sz="3200" b="1" dirty="0" smtClean="0"/>
              <a:t>UMG et al. v. MP3.com</a:t>
            </a:r>
            <a:endParaRPr lang="en-US" sz="3200" b="1" dirty="0"/>
          </a:p>
        </p:txBody>
      </p:sp>
      <p:sp>
        <p:nvSpPr>
          <p:cNvPr id="4" name="Date Placeholder 3"/>
          <p:cNvSpPr>
            <a:spLocks noGrp="1"/>
          </p:cNvSpPr>
          <p:nvPr>
            <p:ph type="dt" sz="half" idx="10"/>
          </p:nvPr>
        </p:nvSpPr>
        <p:spPr/>
        <p:txBody>
          <a:bodyPr/>
          <a:lstStyle/>
          <a:p>
            <a:fld id="{A2F6AB47-9B23-4377-A2B9-C24C4E1B656C}"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Sound recordings</a:t>
            </a:r>
            <a:endParaRPr lang="en-US" dirty="0"/>
          </a:p>
        </p:txBody>
      </p:sp>
      <p:sp>
        <p:nvSpPr>
          <p:cNvPr id="16" name="Content Placeholder 15"/>
          <p:cNvSpPr>
            <a:spLocks noGrp="1"/>
          </p:cNvSpPr>
          <p:nvPr>
            <p:ph sz="half" idx="1"/>
          </p:nvPr>
        </p:nvSpPr>
        <p:spPr/>
        <p:txBody>
          <a:bodyPr/>
          <a:lstStyle/>
          <a:p>
            <a:r>
              <a:rPr lang="en-US" dirty="0" smtClean="0"/>
              <a:t>Recording of a performance</a:t>
            </a:r>
          </a:p>
          <a:p>
            <a:pPr lvl="1"/>
            <a:r>
              <a:rPr lang="en-US" dirty="0" smtClean="0"/>
              <a:t>Derivative work</a:t>
            </a:r>
          </a:p>
          <a:p>
            <a:r>
              <a:rPr lang="en-US" dirty="0" smtClean="0"/>
              <a:t>Heavily driven by technology</a:t>
            </a:r>
          </a:p>
          <a:p>
            <a:pPr lvl="1"/>
            <a:r>
              <a:rPr lang="en-US" dirty="0" smtClean="0"/>
              <a:t>One of the earliest cases involved paper rolls for player pianos</a:t>
            </a:r>
          </a:p>
          <a:p>
            <a:r>
              <a:rPr lang="en-US" dirty="0" smtClean="0"/>
              <a:t>Ownership confers no right to the original work</a:t>
            </a:r>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30</a:t>
            </a:fld>
            <a:endParaRPr lang="en-US"/>
          </a:p>
        </p:txBody>
      </p:sp>
      <p:sp>
        <p:nvSpPr>
          <p:cNvPr id="6" name="Rectangle 5"/>
          <p:cNvSpPr/>
          <p:nvPr/>
        </p:nvSpPr>
        <p:spPr>
          <a:xfrm>
            <a:off x="5943600" y="5802868"/>
            <a:ext cx="1890261" cy="369332"/>
          </a:xfrm>
          <a:prstGeom prst="rect">
            <a:avLst/>
          </a:prstGeom>
        </p:spPr>
        <p:txBody>
          <a:bodyPr wrap="none">
            <a:spAutoFit/>
          </a:bodyPr>
          <a:lstStyle/>
          <a:p>
            <a:r>
              <a:rPr lang="en-US" dirty="0" smtClean="0"/>
              <a:t> 17 U.S.C. § 102</a:t>
            </a:r>
            <a:endParaRPr lang="en-US" dirty="0"/>
          </a:p>
        </p:txBody>
      </p:sp>
      <p:pic>
        <p:nvPicPr>
          <p:cNvPr id="7" name="Picture 6" descr="music.jpg"/>
          <p:cNvPicPr>
            <a:picLocks noChangeAspect="1"/>
          </p:cNvPicPr>
          <p:nvPr/>
        </p:nvPicPr>
        <p:blipFill>
          <a:blip r:embed="rId3" cstate="print"/>
          <a:srcRect t="44739" r="29216"/>
          <a:stretch>
            <a:fillRect/>
          </a:stretch>
        </p:blipFill>
        <p:spPr>
          <a:xfrm>
            <a:off x="5029200" y="1447800"/>
            <a:ext cx="3733800" cy="44196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Architectural Works</a:t>
            </a:r>
            <a:endParaRPr lang="en-US" dirty="0"/>
          </a:p>
        </p:txBody>
      </p:sp>
      <p:sp>
        <p:nvSpPr>
          <p:cNvPr id="16" name="Content Placeholder 15"/>
          <p:cNvSpPr>
            <a:spLocks noGrp="1"/>
          </p:cNvSpPr>
          <p:nvPr>
            <p:ph sz="half" idx="1"/>
          </p:nvPr>
        </p:nvSpPr>
        <p:spPr/>
        <p:txBody>
          <a:bodyPr/>
          <a:lstStyle/>
          <a:p>
            <a:r>
              <a:rPr lang="en-US" dirty="0" smtClean="0"/>
              <a:t>Free-standing structures</a:t>
            </a:r>
          </a:p>
          <a:p>
            <a:r>
              <a:rPr lang="en-US" dirty="0" smtClean="0"/>
              <a:t>Drawings</a:t>
            </a:r>
          </a:p>
          <a:p>
            <a:r>
              <a:rPr lang="en-US" dirty="0" smtClean="0"/>
              <a:t>Models or plans</a:t>
            </a:r>
          </a:p>
          <a:p>
            <a:r>
              <a:rPr lang="en-US" dirty="0" smtClean="0"/>
              <a:t>The overall form, but not individual features.</a:t>
            </a:r>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31</a:t>
            </a:fld>
            <a:endParaRPr lang="en-US"/>
          </a:p>
        </p:txBody>
      </p:sp>
      <p:sp>
        <p:nvSpPr>
          <p:cNvPr id="6" name="Rectangle 5"/>
          <p:cNvSpPr/>
          <p:nvPr/>
        </p:nvSpPr>
        <p:spPr>
          <a:xfrm>
            <a:off x="5943600" y="5802868"/>
            <a:ext cx="2826415" cy="369332"/>
          </a:xfrm>
          <a:prstGeom prst="rect">
            <a:avLst/>
          </a:prstGeom>
        </p:spPr>
        <p:txBody>
          <a:bodyPr wrap="none">
            <a:spAutoFit/>
          </a:bodyPr>
          <a:lstStyle/>
          <a:p>
            <a:r>
              <a:rPr lang="en-US" dirty="0" smtClean="0"/>
              <a:t> 17 U.S.C. § 102, </a:t>
            </a:r>
            <a:r>
              <a:rPr lang="en-US" dirty="0" err="1" smtClean="0"/>
              <a:t>Nimmer</a:t>
            </a:r>
            <a:endParaRPr lang="en-US" dirty="0"/>
          </a:p>
        </p:txBody>
      </p:sp>
      <p:pic>
        <p:nvPicPr>
          <p:cNvPr id="18" name="Picture 17" descr="building.jpg"/>
          <p:cNvPicPr>
            <a:picLocks noChangeAspect="1"/>
          </p:cNvPicPr>
          <p:nvPr/>
        </p:nvPicPr>
        <p:blipFill>
          <a:blip r:embed="rId3" cstate="print"/>
          <a:srcRect l="6138" r="13506"/>
          <a:stretch>
            <a:fillRect/>
          </a:stretch>
        </p:blipFill>
        <p:spPr>
          <a:xfrm>
            <a:off x="4572000" y="1285874"/>
            <a:ext cx="4354484" cy="4276725"/>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ovie2.jpg"/>
          <p:cNvPicPr>
            <a:picLocks noChangeAspect="1"/>
          </p:cNvPicPr>
          <p:nvPr/>
        </p:nvPicPr>
        <p:blipFill>
          <a:blip r:embed="rId3" cstate="print"/>
          <a:stretch>
            <a:fillRect/>
          </a:stretch>
        </p:blipFill>
        <p:spPr>
          <a:xfrm>
            <a:off x="990600" y="1066799"/>
            <a:ext cx="7542174" cy="5029607"/>
          </a:xfrm>
          <a:prstGeom prst="rect">
            <a:avLst/>
          </a:prstGeom>
        </p:spPr>
      </p:pic>
      <p:sp>
        <p:nvSpPr>
          <p:cNvPr id="2" name="Title 1"/>
          <p:cNvSpPr>
            <a:spLocks noGrp="1"/>
          </p:cNvSpPr>
          <p:nvPr>
            <p:ph type="title"/>
          </p:nvPr>
        </p:nvSpPr>
        <p:spPr>
          <a:xfrm>
            <a:off x="457200" y="0"/>
            <a:ext cx="8229600" cy="741362"/>
          </a:xfrm>
        </p:spPr>
        <p:txBody>
          <a:bodyPr/>
          <a:lstStyle/>
          <a:p>
            <a:r>
              <a:rPr lang="en-US" dirty="0" smtClean="0"/>
              <a:t>Collective Works</a:t>
            </a:r>
            <a:endParaRPr lang="en-US" dirty="0"/>
          </a:p>
        </p:txBody>
      </p:sp>
      <p:pic>
        <p:nvPicPr>
          <p:cNvPr id="9" name="Content Placeholder 8" descr="sheet-music.jpg"/>
          <p:cNvPicPr>
            <a:picLocks noGrp="1" noChangeAspect="1"/>
          </p:cNvPicPr>
          <p:nvPr>
            <p:ph sz="half" idx="2"/>
          </p:nvPr>
        </p:nvPicPr>
        <p:blipFill>
          <a:blip r:embed="rId4" cstate="print"/>
          <a:srcRect l="62264" t="39475"/>
          <a:stretch>
            <a:fillRect/>
          </a:stretch>
        </p:blipFill>
        <p:spPr>
          <a:xfrm>
            <a:off x="4191000" y="4038600"/>
            <a:ext cx="2362200" cy="2535273"/>
          </a:xfrm>
          <a:prstGeom prst="ellipse">
            <a:avLst/>
          </a:prstGeom>
          <a:ln>
            <a:noFill/>
          </a:ln>
          <a:effectLst>
            <a:softEdge rad="112500"/>
          </a:effectLst>
        </p:spPr>
      </p:pic>
      <p:sp>
        <p:nvSpPr>
          <p:cNvPr id="5" name="Date Placeholder 4"/>
          <p:cNvSpPr>
            <a:spLocks noGrp="1"/>
          </p:cNvSpPr>
          <p:nvPr>
            <p:ph type="dt" sz="half" idx="10"/>
          </p:nvPr>
        </p:nvSpPr>
        <p:spPr/>
        <p:txBody>
          <a:bodyPr/>
          <a:lstStyle/>
          <a:p>
            <a:fld id="{6B5B2CC5-8FE8-479F-9F44-C836C2CD2841}" type="datetime1">
              <a:rPr lang="en-US" smtClean="0"/>
              <a:pPr/>
              <a:t>2/16/2012</a:t>
            </a:fld>
            <a:endParaRPr lang="en-US"/>
          </a:p>
        </p:txBody>
      </p:sp>
      <p:sp>
        <p:nvSpPr>
          <p:cNvPr id="6" name="Slide Number Placeholder 5"/>
          <p:cNvSpPr>
            <a:spLocks noGrp="1"/>
          </p:cNvSpPr>
          <p:nvPr>
            <p:ph type="sldNum" sz="quarter" idx="12"/>
          </p:nvPr>
        </p:nvSpPr>
        <p:spPr/>
        <p:txBody>
          <a:bodyPr/>
          <a:lstStyle/>
          <a:p>
            <a:fld id="{35631A8E-801F-401B-ACF7-711EAD65D5F0}" type="slidenum">
              <a:rPr lang="en-US" smtClean="0"/>
              <a:pPr/>
              <a:t>32</a:t>
            </a:fld>
            <a:endParaRPr lang="en-US"/>
          </a:p>
        </p:txBody>
      </p:sp>
      <p:pic>
        <p:nvPicPr>
          <p:cNvPr id="10" name="Picture 9" descr="choreography.jpg"/>
          <p:cNvPicPr>
            <a:picLocks noChangeAspect="1"/>
          </p:cNvPicPr>
          <p:nvPr/>
        </p:nvPicPr>
        <p:blipFill>
          <a:blip r:embed="rId5" cstate="print">
            <a:clrChange>
              <a:clrFrom>
                <a:srgbClr val="FFFFFF"/>
              </a:clrFrom>
              <a:clrTo>
                <a:srgbClr val="FFFFFF">
                  <a:alpha val="0"/>
                </a:srgbClr>
              </a:clrTo>
            </a:clrChange>
          </a:blip>
          <a:srcRect l="26531" t="11111" b="10000"/>
          <a:stretch>
            <a:fillRect/>
          </a:stretch>
        </p:blipFill>
        <p:spPr>
          <a:xfrm>
            <a:off x="838199" y="990600"/>
            <a:ext cx="3527743" cy="3810000"/>
          </a:xfrm>
          <a:prstGeom prst="rect">
            <a:avLst/>
          </a:prstGeom>
        </p:spPr>
      </p:pic>
      <p:pic>
        <p:nvPicPr>
          <p:cNvPr id="16" name="Picture 15" descr="music.jpg"/>
          <p:cNvPicPr>
            <a:picLocks noChangeAspect="1"/>
          </p:cNvPicPr>
          <p:nvPr/>
        </p:nvPicPr>
        <p:blipFill>
          <a:blip r:embed="rId6" cstate="print"/>
          <a:srcRect l="28100" t="17778" r="23046" b="63333"/>
          <a:stretch>
            <a:fillRect/>
          </a:stretch>
        </p:blipFill>
        <p:spPr>
          <a:xfrm>
            <a:off x="3581400" y="762000"/>
            <a:ext cx="2819400" cy="1524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Derivative Works</a:t>
            </a:r>
            <a:endParaRPr lang="en-US" dirty="0"/>
          </a:p>
        </p:txBody>
      </p:sp>
      <p:pic>
        <p:nvPicPr>
          <p:cNvPr id="7" name="Content Placeholder 6" descr="book.jpg"/>
          <p:cNvPicPr>
            <a:picLocks noGrp="1" noChangeAspect="1"/>
          </p:cNvPicPr>
          <p:nvPr>
            <p:ph sz="half" idx="1"/>
          </p:nvPr>
        </p:nvPicPr>
        <p:blipFill>
          <a:blip r:embed="rId3" cstate="print"/>
          <a:stretch>
            <a:fillRect/>
          </a:stretch>
        </p:blipFill>
        <p:spPr>
          <a:xfrm>
            <a:off x="533400" y="1447800"/>
            <a:ext cx="2946400" cy="4419600"/>
          </a:xfrm>
        </p:spPr>
      </p:pic>
      <p:pic>
        <p:nvPicPr>
          <p:cNvPr id="8" name="Content Placeholder 7" descr="movie2.jpg"/>
          <p:cNvPicPr>
            <a:picLocks noGrp="1" noChangeAspect="1"/>
          </p:cNvPicPr>
          <p:nvPr>
            <p:ph sz="half" idx="2"/>
          </p:nvPr>
        </p:nvPicPr>
        <p:blipFill>
          <a:blip r:embed="rId4" cstate="print"/>
          <a:srcRect l="33962"/>
          <a:stretch>
            <a:fillRect/>
          </a:stretch>
        </p:blipFill>
        <p:spPr>
          <a:xfrm>
            <a:off x="4330700" y="1676400"/>
            <a:ext cx="4074773" cy="4114800"/>
          </a:xfrm>
        </p:spPr>
      </p:pic>
      <p:sp>
        <p:nvSpPr>
          <p:cNvPr id="5" name="Date Placeholder 4"/>
          <p:cNvSpPr>
            <a:spLocks noGrp="1"/>
          </p:cNvSpPr>
          <p:nvPr>
            <p:ph type="dt" sz="half" idx="10"/>
          </p:nvPr>
        </p:nvSpPr>
        <p:spPr/>
        <p:txBody>
          <a:bodyPr/>
          <a:lstStyle/>
          <a:p>
            <a:fld id="{6B5B2CC5-8FE8-479F-9F44-C836C2CD2841}" type="datetime1">
              <a:rPr lang="en-US" smtClean="0"/>
              <a:pPr/>
              <a:t>2/16/2012</a:t>
            </a:fld>
            <a:endParaRPr lang="en-US"/>
          </a:p>
        </p:txBody>
      </p:sp>
      <p:sp>
        <p:nvSpPr>
          <p:cNvPr id="6" name="Slide Number Placeholder 5"/>
          <p:cNvSpPr>
            <a:spLocks noGrp="1"/>
          </p:cNvSpPr>
          <p:nvPr>
            <p:ph type="sldNum" sz="quarter" idx="12"/>
          </p:nvPr>
        </p:nvSpPr>
        <p:spPr/>
        <p:txBody>
          <a:bodyPr/>
          <a:lstStyle/>
          <a:p>
            <a:fld id="{35631A8E-801F-401B-ACF7-711EAD65D5F0}" type="slidenum">
              <a:rPr lang="en-US" smtClean="0"/>
              <a:pPr/>
              <a:t>33</a:t>
            </a:fld>
            <a:endParaRPr lang="en-US"/>
          </a:p>
        </p:txBody>
      </p:sp>
      <p:sp>
        <p:nvSpPr>
          <p:cNvPr id="9" name="Right Arrow 8"/>
          <p:cNvSpPr/>
          <p:nvPr/>
        </p:nvSpPr>
        <p:spPr>
          <a:xfrm>
            <a:off x="2959100" y="2971800"/>
            <a:ext cx="2286000" cy="15514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dirty="0" err="1"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Databases</a:t>
            </a:r>
            <a:endParaRPr lang="en-US" dirty="0"/>
          </a:p>
        </p:txBody>
      </p:sp>
      <p:sp>
        <p:nvSpPr>
          <p:cNvPr id="11" name="Content Placeholder 10"/>
          <p:cNvSpPr>
            <a:spLocks noGrp="1"/>
          </p:cNvSpPr>
          <p:nvPr>
            <p:ph idx="1"/>
          </p:nvPr>
        </p:nvSpPr>
        <p:spPr>
          <a:xfrm>
            <a:off x="457200" y="1447800"/>
            <a:ext cx="4572000" cy="4419601"/>
          </a:xfrm>
        </p:spPr>
        <p:txBody>
          <a:bodyPr/>
          <a:lstStyle/>
          <a:p>
            <a:r>
              <a:rPr lang="en-US" dirty="0" smtClean="0"/>
              <a:t>Compilation of material that may not be subject to separate protection </a:t>
            </a:r>
          </a:p>
          <a:p>
            <a:pPr lvl="1"/>
            <a:r>
              <a:rPr lang="en-US" dirty="0" smtClean="0"/>
              <a:t>Including facts</a:t>
            </a:r>
          </a:p>
          <a:p>
            <a:r>
              <a:rPr lang="en-US" dirty="0" smtClean="0"/>
              <a:t>Collection must be original in its selection or arrangement</a:t>
            </a:r>
          </a:p>
          <a:p>
            <a:pPr lvl="1"/>
            <a:r>
              <a:rPr lang="en-US" dirty="0" smtClean="0"/>
              <a:t>Not a simple alphabetized list</a:t>
            </a:r>
          </a:p>
          <a:p>
            <a:r>
              <a:rPr lang="en-US" dirty="0" smtClean="0"/>
              <a:t>Registration is required for enforcement</a:t>
            </a:r>
            <a:endParaRPr lang="en-US" dirty="0"/>
          </a:p>
        </p:txBody>
      </p:sp>
      <p:sp>
        <p:nvSpPr>
          <p:cNvPr id="5" name="Date Placeholder 4"/>
          <p:cNvSpPr>
            <a:spLocks noGrp="1"/>
          </p:cNvSpPr>
          <p:nvPr>
            <p:ph type="dt" sz="half" idx="10"/>
          </p:nvPr>
        </p:nvSpPr>
        <p:spPr/>
        <p:txBody>
          <a:bodyPr/>
          <a:lstStyle/>
          <a:p>
            <a:fld id="{6B5B2CC5-8FE8-479F-9F44-C836C2CD2841}" type="datetime1">
              <a:rPr lang="en-US" smtClean="0"/>
              <a:pPr/>
              <a:t>2/16/2012</a:t>
            </a:fld>
            <a:endParaRPr lang="en-US"/>
          </a:p>
        </p:txBody>
      </p:sp>
      <p:sp>
        <p:nvSpPr>
          <p:cNvPr id="6" name="Slide Number Placeholder 5"/>
          <p:cNvSpPr>
            <a:spLocks noGrp="1"/>
          </p:cNvSpPr>
          <p:nvPr>
            <p:ph type="sldNum" sz="quarter" idx="12"/>
          </p:nvPr>
        </p:nvSpPr>
        <p:spPr/>
        <p:txBody>
          <a:bodyPr/>
          <a:lstStyle/>
          <a:p>
            <a:fld id="{35631A8E-801F-401B-ACF7-711EAD65D5F0}" type="slidenum">
              <a:rPr lang="en-US" smtClean="0"/>
              <a:pPr/>
              <a:t>34</a:t>
            </a:fld>
            <a:endParaRPr lang="en-US"/>
          </a:p>
        </p:txBody>
      </p:sp>
      <p:sp>
        <p:nvSpPr>
          <p:cNvPr id="12" name="Can 11"/>
          <p:cNvSpPr/>
          <p:nvPr/>
        </p:nvSpPr>
        <p:spPr>
          <a:xfrm>
            <a:off x="5029200" y="2286000"/>
            <a:ext cx="3200400" cy="3124200"/>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dirty="0" err="1"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r>
              <a:rPr lang="en-US" dirty="0" smtClean="0"/>
              <a:t>What does copyright consist of?</a:t>
            </a:r>
          </a:p>
        </p:txBody>
      </p:sp>
      <p:sp>
        <p:nvSpPr>
          <p:cNvPr id="59394" name="Rectangle 3"/>
          <p:cNvSpPr>
            <a:spLocks noGrp="1" noChangeArrowheads="1"/>
          </p:cNvSpPr>
          <p:nvPr>
            <p:ph idx="1"/>
          </p:nvPr>
        </p:nvSpPr>
        <p:spPr>
          <a:xfrm>
            <a:off x="537030" y="1534839"/>
            <a:ext cx="4528456" cy="3722961"/>
          </a:xfrm>
        </p:spPr>
        <p:txBody>
          <a:bodyPr/>
          <a:lstStyle/>
          <a:p>
            <a:r>
              <a:rPr lang="en-US" dirty="0" smtClean="0"/>
              <a:t>A set of exclusive rights controlling use of an original work</a:t>
            </a:r>
          </a:p>
          <a:p>
            <a:r>
              <a:rPr lang="en-US" dirty="0" smtClean="0"/>
              <a:t>Copyrights are </a:t>
            </a:r>
            <a:r>
              <a:rPr lang="en-US" i="1" dirty="0" smtClean="0"/>
              <a:t>owned</a:t>
            </a:r>
            <a:r>
              <a:rPr lang="en-US" dirty="0" smtClean="0"/>
              <a:t> initially by the author or creator of the work</a:t>
            </a:r>
          </a:p>
          <a:p>
            <a:r>
              <a:rPr lang="en-US" dirty="0" smtClean="0"/>
              <a:t>Can be transferred like other property</a:t>
            </a:r>
          </a:p>
          <a:p>
            <a:endParaRPr lang="en-US" dirty="0" smtClean="0"/>
          </a:p>
          <a:p>
            <a:endParaRPr lang="en-US" dirty="0" smtClean="0"/>
          </a:p>
        </p:txBody>
      </p:sp>
      <p:pic>
        <p:nvPicPr>
          <p:cNvPr id="6" name="Picture 5" descr="copyright.jpg"/>
          <p:cNvPicPr>
            <a:picLocks noChangeAspect="1"/>
          </p:cNvPicPr>
          <p:nvPr/>
        </p:nvPicPr>
        <p:blipFill>
          <a:blip r:embed="rId3" cstate="print"/>
          <a:srcRect l="17778" t="10000" r="17778" b="14444"/>
          <a:stretch>
            <a:fillRect/>
          </a:stretch>
        </p:blipFill>
        <p:spPr>
          <a:xfrm>
            <a:off x="5199528" y="1752600"/>
            <a:ext cx="3639671" cy="4267200"/>
          </a:xfrm>
          <a:prstGeom prst="rect">
            <a:avLst/>
          </a:prstGeom>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838200"/>
            <a:ext cx="7086600" cy="4572000"/>
          </a:xfrm>
        </p:spPr>
        <p:txBody>
          <a:bodyPr>
            <a:prstTxWarp prst="textFadeRight">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rgbClr val="92D050"/>
                </a:solidFill>
                <a:effectLst>
                  <a:outerShdw blurRad="76200" dist="50800" dir="5400000" algn="tl" rotWithShape="0">
                    <a:srgbClr val="000000">
                      <a:alpha val="65000"/>
                    </a:srgbClr>
                  </a:outerShdw>
                </a:effectLst>
              </a:rPr>
              <a:t>Property</a:t>
            </a:r>
            <a:endParaRPr lang="en-US" b="1" spc="50" dirty="0">
              <a:ln w="11430"/>
              <a:solidFill>
                <a:srgbClr val="92D050"/>
              </a:solidFill>
              <a:effectLst>
                <a:outerShdw blurRad="76200" dist="50800" dir="5400000" algn="tl" rotWithShape="0">
                  <a:srgbClr val="000000">
                    <a:alpha val="65000"/>
                  </a:srgbClr>
                </a:outerShdw>
              </a:effectLst>
            </a:endParaRPr>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143000" y="838200"/>
            <a:ext cx="7086600" cy="4572000"/>
          </a:xfrm>
        </p:spPr>
        <p:txBody>
          <a:bodyPr>
            <a:prstTxWarp prst="textDeflateInflat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50" dirty="0" smtClean="0">
                <a:ln w="11430"/>
                <a:solidFill>
                  <a:srgbClr val="92D050"/>
                </a:solidFill>
                <a:effectLst>
                  <a:outerShdw blurRad="76200" dist="50800" dir="5400000" algn="tl" rotWithShape="0">
                    <a:srgbClr val="000000">
                      <a:alpha val="65000"/>
                    </a:srgbClr>
                  </a:outerShdw>
                </a:effectLst>
              </a:rPr>
              <a:t>Intellectual</a:t>
            </a:r>
            <a:br>
              <a:rPr lang="en-US" b="1" spc="50" dirty="0" smtClean="0">
                <a:ln w="11430"/>
                <a:solidFill>
                  <a:srgbClr val="92D050"/>
                </a:solidFill>
                <a:effectLst>
                  <a:outerShdw blurRad="76200" dist="50800" dir="5400000" algn="tl" rotWithShape="0">
                    <a:srgbClr val="000000">
                      <a:alpha val="65000"/>
                    </a:srgbClr>
                  </a:outerShdw>
                </a:effectLst>
              </a:rPr>
            </a:br>
            <a:r>
              <a:rPr lang="en-US" b="1" spc="50" dirty="0" smtClean="0">
                <a:ln w="11430"/>
                <a:solidFill>
                  <a:srgbClr val="92D050"/>
                </a:solidFill>
                <a:effectLst>
                  <a:outerShdw blurRad="76200" dist="50800" dir="5400000" algn="tl" rotWithShape="0">
                    <a:srgbClr val="000000">
                      <a:alpha val="65000"/>
                    </a:srgbClr>
                  </a:outerShdw>
                </a:effectLst>
              </a:rPr>
              <a:t>Property</a:t>
            </a:r>
            <a:endParaRPr lang="en-US" b="1" spc="50" dirty="0">
              <a:ln w="11430"/>
              <a:solidFill>
                <a:srgbClr val="92D050"/>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800"/>
            <a:ext cx="2209800" cy="3276600"/>
          </a:xfrm>
        </p:spPr>
        <p:txBody>
          <a:bodyPr/>
          <a:lstStyle/>
          <a:p>
            <a:r>
              <a:rPr lang="en-US" dirty="0" smtClean="0"/>
              <a:t>If you own a copyright, what do you own?</a:t>
            </a:r>
            <a:endParaRPr lang="en-US" dirty="0"/>
          </a:p>
        </p:txBody>
      </p:sp>
      <p:grpSp>
        <p:nvGrpSpPr>
          <p:cNvPr id="3" name="Group 27"/>
          <p:cNvGrpSpPr/>
          <p:nvPr/>
        </p:nvGrpSpPr>
        <p:grpSpPr>
          <a:xfrm>
            <a:off x="2895602" y="152400"/>
            <a:ext cx="6172198" cy="1066598"/>
            <a:chOff x="2895602" y="152400"/>
            <a:chExt cx="6172198" cy="1066598"/>
          </a:xfrm>
        </p:grpSpPr>
        <p:sp>
          <p:nvSpPr>
            <p:cNvPr id="9" name="Rounded Rectangle 8"/>
            <p:cNvSpPr/>
            <p:nvPr/>
          </p:nvSpPr>
          <p:spPr bwMode="auto">
            <a:xfrm>
              <a:off x="2895602" y="419896"/>
              <a:ext cx="4583309" cy="572239"/>
            </a:xfrm>
            <a:prstGeom prst="roundRect">
              <a:avLst/>
            </a:prstGeom>
            <a:gradFill flip="none" rotWithShape="1">
              <a:gsLst>
                <a:gs pos="39000">
                  <a:schemeClr val="accent1">
                    <a:lumMod val="90000"/>
                    <a:lumOff val="10000"/>
                  </a:schemeClr>
                </a:gs>
                <a:gs pos="80000">
                  <a:srgbClr val="BCCAD6">
                    <a:tint val="23500"/>
                    <a:satMod val="160000"/>
                    <a:alpha val="0"/>
                  </a:srgbClr>
                </a:gs>
                <a:gs pos="100000">
                  <a:srgbClr val="BCCAD6">
                    <a:tint val="23500"/>
                    <a:satMod val="160000"/>
                    <a:alpha val="18000"/>
                  </a:srgbClr>
                </a:gs>
              </a:gsLst>
              <a:lin ang="0" scaled="1"/>
              <a:tileRect/>
            </a:gra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b="1" dirty="0" smtClean="0">
                  <a:solidFill>
                    <a:schemeClr val="bg1"/>
                  </a:solidFill>
                  <a:latin typeface="+mn-lt"/>
                </a:rPr>
                <a:t>Reproduce</a:t>
              </a:r>
            </a:p>
          </p:txBody>
        </p:sp>
        <p:pic>
          <p:nvPicPr>
            <p:cNvPr id="22" name="Picture 2"/>
            <p:cNvPicPr>
              <a:picLocks noChangeAspect="1" noChangeArrowheads="1"/>
            </p:cNvPicPr>
            <p:nvPr/>
          </p:nvPicPr>
          <p:blipFill>
            <a:blip r:embed="rId3" cstate="print"/>
            <a:srcRect/>
            <a:stretch>
              <a:fillRect/>
            </a:stretch>
          </p:blipFill>
          <p:spPr bwMode="auto">
            <a:xfrm>
              <a:off x="7586371" y="152400"/>
              <a:ext cx="1481429" cy="1066598"/>
            </a:xfrm>
            <a:prstGeom prst="ellipse">
              <a:avLst/>
            </a:prstGeom>
            <a:ln>
              <a:noFill/>
            </a:ln>
            <a:effectLst>
              <a:softEdge rad="112500"/>
            </a:effectLst>
          </p:spPr>
        </p:pic>
      </p:grpSp>
      <p:grpSp>
        <p:nvGrpSpPr>
          <p:cNvPr id="4" name="Group 30"/>
          <p:cNvGrpSpPr/>
          <p:nvPr/>
        </p:nvGrpSpPr>
        <p:grpSpPr>
          <a:xfrm>
            <a:off x="2922630" y="2804983"/>
            <a:ext cx="4925970" cy="1462217"/>
            <a:chOff x="2922630" y="2804983"/>
            <a:chExt cx="4925970" cy="1462217"/>
          </a:xfrm>
        </p:grpSpPr>
        <p:sp>
          <p:nvSpPr>
            <p:cNvPr id="15" name="Rounded Rectangle 14"/>
            <p:cNvSpPr/>
            <p:nvPr/>
          </p:nvSpPr>
          <p:spPr bwMode="auto">
            <a:xfrm>
              <a:off x="2922630" y="3207895"/>
              <a:ext cx="4583309" cy="572239"/>
            </a:xfrm>
            <a:prstGeom prst="roundRect">
              <a:avLst/>
            </a:prstGeom>
            <a:gradFill flip="none" rotWithShape="1">
              <a:gsLst>
                <a:gs pos="39000">
                  <a:schemeClr val="accent1">
                    <a:lumMod val="90000"/>
                    <a:lumOff val="10000"/>
                  </a:schemeClr>
                </a:gs>
                <a:gs pos="80000">
                  <a:srgbClr val="BCCAD6">
                    <a:tint val="23500"/>
                    <a:satMod val="160000"/>
                    <a:alpha val="0"/>
                  </a:srgbClr>
                </a:gs>
                <a:gs pos="100000">
                  <a:srgbClr val="BCCAD6">
                    <a:tint val="23500"/>
                    <a:satMod val="160000"/>
                    <a:alpha val="18000"/>
                  </a:srgbClr>
                </a:gs>
              </a:gsLst>
              <a:lin ang="0" scaled="1"/>
              <a:tileRect/>
            </a:gra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b="1" dirty="0" smtClean="0">
                  <a:solidFill>
                    <a:schemeClr val="bg1"/>
                  </a:solidFill>
                  <a:latin typeface="+mn-lt"/>
                </a:rPr>
                <a:t>Perform publicly</a:t>
              </a:r>
            </a:p>
          </p:txBody>
        </p:sp>
        <p:pic>
          <p:nvPicPr>
            <p:cNvPr id="25" name="Picture 4"/>
            <p:cNvPicPr>
              <a:picLocks noChangeAspect="1" noChangeArrowheads="1"/>
            </p:cNvPicPr>
            <p:nvPr/>
          </p:nvPicPr>
          <p:blipFill>
            <a:blip r:embed="rId4" cstate="print"/>
            <a:srcRect l="23842" r="24500" b="6590"/>
            <a:stretch>
              <a:fillRect/>
            </a:stretch>
          </p:blipFill>
          <p:spPr bwMode="auto">
            <a:xfrm>
              <a:off x="6512754" y="2804983"/>
              <a:ext cx="1335846" cy="1462217"/>
            </a:xfrm>
            <a:prstGeom prst="ellipse">
              <a:avLst/>
            </a:prstGeom>
            <a:ln>
              <a:noFill/>
            </a:ln>
            <a:effectLst>
              <a:softEdge rad="112500"/>
            </a:effectLst>
          </p:spPr>
        </p:pic>
      </p:grpSp>
      <p:grpSp>
        <p:nvGrpSpPr>
          <p:cNvPr id="5" name="Group 32"/>
          <p:cNvGrpSpPr/>
          <p:nvPr/>
        </p:nvGrpSpPr>
        <p:grpSpPr>
          <a:xfrm>
            <a:off x="2922630" y="4724400"/>
            <a:ext cx="5230770" cy="1502720"/>
            <a:chOff x="2922630" y="4724400"/>
            <a:chExt cx="5230770" cy="1502720"/>
          </a:xfrm>
        </p:grpSpPr>
        <p:sp>
          <p:nvSpPr>
            <p:cNvPr id="17" name="Rounded Rectangle 16"/>
            <p:cNvSpPr/>
            <p:nvPr/>
          </p:nvSpPr>
          <p:spPr bwMode="auto">
            <a:xfrm>
              <a:off x="2922630" y="5066561"/>
              <a:ext cx="4583309" cy="572239"/>
            </a:xfrm>
            <a:prstGeom prst="roundRect">
              <a:avLst/>
            </a:prstGeom>
            <a:gradFill flip="none" rotWithShape="1">
              <a:gsLst>
                <a:gs pos="39000">
                  <a:schemeClr val="accent1">
                    <a:lumMod val="90000"/>
                    <a:lumOff val="10000"/>
                  </a:schemeClr>
                </a:gs>
                <a:gs pos="80000">
                  <a:srgbClr val="BCCAD6">
                    <a:tint val="23500"/>
                    <a:satMod val="160000"/>
                    <a:alpha val="0"/>
                  </a:srgbClr>
                </a:gs>
                <a:gs pos="100000">
                  <a:srgbClr val="BCCAD6">
                    <a:tint val="23500"/>
                    <a:satMod val="160000"/>
                    <a:alpha val="18000"/>
                  </a:srgbClr>
                </a:gs>
              </a:gsLst>
              <a:lin ang="0" scaled="1"/>
              <a:tileRect/>
            </a:gra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b="1" dirty="0" smtClean="0">
                  <a:solidFill>
                    <a:schemeClr val="bg1"/>
                  </a:solidFill>
                  <a:latin typeface="+mn-lt"/>
                </a:rPr>
                <a:t>Perform in a digital transmission</a:t>
              </a:r>
            </a:p>
          </p:txBody>
        </p:sp>
        <p:pic>
          <p:nvPicPr>
            <p:cNvPr id="19" name="Picture 18" descr="projector.jpg"/>
            <p:cNvPicPr>
              <a:picLocks noChangeAspect="1"/>
            </p:cNvPicPr>
            <p:nvPr/>
          </p:nvPicPr>
          <p:blipFill>
            <a:blip r:embed="rId5" cstate="print"/>
            <a:srcRect l="15969" t="22222"/>
            <a:stretch>
              <a:fillRect/>
            </a:stretch>
          </p:blipFill>
          <p:spPr>
            <a:xfrm>
              <a:off x="6934200" y="4724400"/>
              <a:ext cx="1219200" cy="1502720"/>
            </a:xfrm>
            <a:prstGeom prst="ellipse">
              <a:avLst/>
            </a:prstGeom>
            <a:ln>
              <a:noFill/>
            </a:ln>
            <a:effectLst>
              <a:softEdge rad="112500"/>
            </a:effectLst>
          </p:spPr>
        </p:pic>
      </p:grpSp>
      <p:grpSp>
        <p:nvGrpSpPr>
          <p:cNvPr id="6" name="Group 31"/>
          <p:cNvGrpSpPr/>
          <p:nvPr/>
        </p:nvGrpSpPr>
        <p:grpSpPr>
          <a:xfrm>
            <a:off x="2922629" y="3657600"/>
            <a:ext cx="6068971" cy="1309626"/>
            <a:chOff x="2922629" y="3657600"/>
            <a:chExt cx="6068971" cy="1309626"/>
          </a:xfrm>
        </p:grpSpPr>
        <p:sp>
          <p:nvSpPr>
            <p:cNvPr id="16" name="Rounded Rectangle 15"/>
            <p:cNvSpPr/>
            <p:nvPr/>
          </p:nvSpPr>
          <p:spPr bwMode="auto">
            <a:xfrm>
              <a:off x="2922629" y="4137228"/>
              <a:ext cx="4583309" cy="572239"/>
            </a:xfrm>
            <a:prstGeom prst="roundRect">
              <a:avLst/>
            </a:prstGeom>
            <a:gradFill flip="none" rotWithShape="1">
              <a:gsLst>
                <a:gs pos="39000">
                  <a:schemeClr val="accent1">
                    <a:lumMod val="90000"/>
                    <a:lumOff val="10000"/>
                  </a:schemeClr>
                </a:gs>
                <a:gs pos="80000">
                  <a:srgbClr val="BCCAD6">
                    <a:tint val="23500"/>
                    <a:satMod val="160000"/>
                    <a:alpha val="0"/>
                  </a:srgbClr>
                </a:gs>
                <a:gs pos="100000">
                  <a:srgbClr val="BCCAD6">
                    <a:tint val="23500"/>
                    <a:satMod val="160000"/>
                    <a:alpha val="18000"/>
                  </a:srgbClr>
                </a:gs>
              </a:gsLst>
              <a:lin ang="0" scaled="1"/>
              <a:tileRect/>
            </a:gra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b="1" dirty="0" smtClean="0">
                  <a:solidFill>
                    <a:schemeClr val="bg1"/>
                  </a:solidFill>
                  <a:latin typeface="+mn-lt"/>
                </a:rPr>
                <a:t>Display</a:t>
              </a:r>
              <a:r>
                <a:rPr lang="en-US" b="1" dirty="0" smtClean="0">
                  <a:solidFill>
                    <a:schemeClr val="bg1"/>
                  </a:solidFill>
                </a:rPr>
                <a:t> </a:t>
              </a:r>
              <a:r>
                <a:rPr lang="en-US" b="1" dirty="0" smtClean="0">
                  <a:solidFill>
                    <a:schemeClr val="bg1"/>
                  </a:solidFill>
                  <a:latin typeface="+mn-lt"/>
                </a:rPr>
                <a:t>publicly</a:t>
              </a:r>
            </a:p>
          </p:txBody>
        </p:sp>
        <p:pic>
          <p:nvPicPr>
            <p:cNvPr id="20" name="Picture 19" descr="poster.jpg"/>
            <p:cNvPicPr>
              <a:picLocks noChangeAspect="1"/>
            </p:cNvPicPr>
            <p:nvPr/>
          </p:nvPicPr>
          <p:blipFill>
            <a:blip r:embed="rId6" cstate="print"/>
            <a:srcRect t="3333" b="14444"/>
            <a:stretch>
              <a:fillRect/>
            </a:stretch>
          </p:blipFill>
          <p:spPr>
            <a:xfrm>
              <a:off x="7931235" y="3657600"/>
              <a:ext cx="1060365" cy="1309626"/>
            </a:xfrm>
            <a:prstGeom prst="ellipse">
              <a:avLst/>
            </a:prstGeom>
            <a:ln>
              <a:noFill/>
            </a:ln>
            <a:effectLst>
              <a:softEdge rad="112500"/>
            </a:effectLst>
          </p:spPr>
        </p:pic>
      </p:grpSp>
      <p:grpSp>
        <p:nvGrpSpPr>
          <p:cNvPr id="7" name="Group 29"/>
          <p:cNvGrpSpPr/>
          <p:nvPr/>
        </p:nvGrpSpPr>
        <p:grpSpPr>
          <a:xfrm>
            <a:off x="2922473" y="2133600"/>
            <a:ext cx="6221527" cy="1104029"/>
            <a:chOff x="2922473" y="2133600"/>
            <a:chExt cx="6221527" cy="1104029"/>
          </a:xfrm>
        </p:grpSpPr>
        <p:sp>
          <p:nvSpPr>
            <p:cNvPr id="11" name="Rounded Rectangle 10"/>
            <p:cNvSpPr/>
            <p:nvPr/>
          </p:nvSpPr>
          <p:spPr bwMode="auto">
            <a:xfrm>
              <a:off x="2922473" y="2286000"/>
              <a:ext cx="4583309" cy="572239"/>
            </a:xfrm>
            <a:prstGeom prst="roundRect">
              <a:avLst/>
            </a:prstGeom>
            <a:gradFill flip="none" rotWithShape="1">
              <a:gsLst>
                <a:gs pos="39000">
                  <a:schemeClr val="accent1">
                    <a:lumMod val="90000"/>
                    <a:lumOff val="10000"/>
                  </a:schemeClr>
                </a:gs>
                <a:gs pos="80000">
                  <a:srgbClr val="BCCAD6">
                    <a:tint val="23500"/>
                    <a:satMod val="160000"/>
                    <a:alpha val="0"/>
                  </a:srgbClr>
                </a:gs>
                <a:gs pos="100000">
                  <a:srgbClr val="BCCAD6">
                    <a:tint val="23500"/>
                    <a:satMod val="160000"/>
                    <a:alpha val="18000"/>
                  </a:srgbClr>
                </a:gs>
              </a:gsLst>
              <a:lin ang="0" scaled="1"/>
              <a:tileRect/>
            </a:gradFill>
            <a:ln w="12700" cap="sq" algn="ctr">
              <a:noFill/>
              <a:miter lim="800000"/>
              <a:headEnd/>
              <a:tailEnd/>
            </a:ln>
            <a:effectLst/>
          </p:spPr>
          <p:txBody>
            <a:bodyPr wrap="none" lIns="0" tIns="50941" rIns="101882" bIns="50941" anchor="ctr"/>
            <a:lstStyle/>
            <a:p>
              <a:pPr marL="174625" defTabSz="800100">
                <a:lnSpc>
                  <a:spcPct val="90000"/>
                </a:lnSpc>
                <a:spcAft>
                  <a:spcPct val="35000"/>
                </a:spcAft>
              </a:pPr>
              <a:r>
                <a:rPr lang="en-US" b="1" dirty="0" smtClean="0">
                  <a:solidFill>
                    <a:schemeClr val="bg1"/>
                  </a:solidFill>
                </a:rPr>
                <a:t>Distribute copies</a:t>
              </a:r>
            </a:p>
          </p:txBody>
        </p:sp>
        <p:pic>
          <p:nvPicPr>
            <p:cNvPr id="21" name="Picture 20" descr="distribute.jpg"/>
            <p:cNvPicPr>
              <a:picLocks noChangeAspect="1"/>
            </p:cNvPicPr>
            <p:nvPr/>
          </p:nvPicPr>
          <p:blipFill>
            <a:blip r:embed="rId7" cstate="print"/>
            <a:srcRect r="19220" b="10359"/>
            <a:stretch>
              <a:fillRect/>
            </a:stretch>
          </p:blipFill>
          <p:spPr>
            <a:xfrm>
              <a:off x="7606431" y="2133600"/>
              <a:ext cx="1537569" cy="1104029"/>
            </a:xfrm>
            <a:prstGeom prst="ellipse">
              <a:avLst/>
            </a:prstGeom>
            <a:ln>
              <a:noFill/>
            </a:ln>
            <a:effectLst>
              <a:softEdge rad="112500"/>
            </a:effectLst>
          </p:spPr>
        </p:pic>
      </p:grpSp>
      <p:grpSp>
        <p:nvGrpSpPr>
          <p:cNvPr id="8" name="Group 28"/>
          <p:cNvGrpSpPr/>
          <p:nvPr/>
        </p:nvGrpSpPr>
        <p:grpSpPr>
          <a:xfrm>
            <a:off x="2895600" y="838200"/>
            <a:ext cx="4906383" cy="1609467"/>
            <a:chOff x="2895600" y="838200"/>
            <a:chExt cx="4906383" cy="1609467"/>
          </a:xfrm>
        </p:grpSpPr>
        <p:sp>
          <p:nvSpPr>
            <p:cNvPr id="13" name="Rounded Rectangle 12"/>
            <p:cNvSpPr/>
            <p:nvPr/>
          </p:nvSpPr>
          <p:spPr bwMode="auto">
            <a:xfrm>
              <a:off x="2895600" y="1349229"/>
              <a:ext cx="4583309" cy="572239"/>
            </a:xfrm>
            <a:prstGeom prst="roundRect">
              <a:avLst/>
            </a:prstGeom>
            <a:gradFill flip="none" rotWithShape="1">
              <a:gsLst>
                <a:gs pos="39000">
                  <a:schemeClr val="accent1">
                    <a:lumMod val="90000"/>
                    <a:lumOff val="10000"/>
                  </a:schemeClr>
                </a:gs>
                <a:gs pos="80000">
                  <a:srgbClr val="BCCAD6">
                    <a:tint val="23500"/>
                    <a:satMod val="160000"/>
                    <a:alpha val="0"/>
                  </a:srgbClr>
                </a:gs>
                <a:gs pos="100000">
                  <a:srgbClr val="BCCAD6">
                    <a:tint val="23500"/>
                    <a:satMod val="160000"/>
                    <a:alpha val="18000"/>
                  </a:srgbClr>
                </a:gs>
              </a:gsLst>
              <a:lin ang="0" scaled="1"/>
              <a:tileRect/>
            </a:gra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b="1" dirty="0" smtClean="0">
                  <a:solidFill>
                    <a:schemeClr val="bg1"/>
                  </a:solidFill>
                </a:rPr>
                <a:t>Create a derivative work</a:t>
              </a:r>
            </a:p>
          </p:txBody>
        </p:sp>
        <p:pic>
          <p:nvPicPr>
            <p:cNvPr id="27" name="Picture 26" descr="idea.jpg"/>
            <p:cNvPicPr>
              <a:picLocks noChangeAspect="1"/>
            </p:cNvPicPr>
            <p:nvPr/>
          </p:nvPicPr>
          <p:blipFill>
            <a:blip r:embed="rId8" cstate="print"/>
            <a:srcRect t="5556" r="17778"/>
            <a:stretch>
              <a:fillRect/>
            </a:stretch>
          </p:blipFill>
          <p:spPr>
            <a:xfrm>
              <a:off x="6400800" y="838200"/>
              <a:ext cx="1401183" cy="1609467"/>
            </a:xfrm>
            <a:prstGeom prst="ellipse">
              <a:avLst/>
            </a:prstGeom>
            <a:ln>
              <a:noFill/>
            </a:ln>
            <a:effectLst>
              <a:softEdge rad="112500"/>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riter.jpg"/>
          <p:cNvPicPr>
            <a:picLocks noChangeAspect="1"/>
          </p:cNvPicPr>
          <p:nvPr/>
        </p:nvPicPr>
        <p:blipFill>
          <a:blip r:embed="rId3" cstate="print"/>
          <a:srcRect l="25833" r="38333" b="8889"/>
          <a:stretch>
            <a:fillRect/>
          </a:stretch>
        </p:blipFill>
        <p:spPr>
          <a:xfrm>
            <a:off x="533400" y="-421755"/>
            <a:ext cx="3657600" cy="697495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half" idx="2"/>
          </p:nvPr>
        </p:nvSpPr>
        <p:spPr>
          <a:xfrm>
            <a:off x="4648200" y="457201"/>
            <a:ext cx="4038600" cy="3428999"/>
          </a:xfrm>
        </p:spPr>
        <p:txBody>
          <a:bodyPr/>
          <a:lstStyle/>
          <a:p>
            <a:r>
              <a:rPr lang="en-US" sz="2800" dirty="0" smtClean="0"/>
              <a:t>Founded in 1997 by Michael Robertson</a:t>
            </a:r>
          </a:p>
          <a:p>
            <a:pPr lvl="1"/>
            <a:r>
              <a:rPr lang="en-US" dirty="0" smtClean="0"/>
              <a:t>Ad-supported search engine for music files</a:t>
            </a:r>
          </a:p>
          <a:p>
            <a:r>
              <a:rPr lang="en-US" sz="2800" dirty="0" smtClean="0"/>
              <a:t>IPO in 1999</a:t>
            </a:r>
          </a:p>
          <a:p>
            <a:pPr lvl="1"/>
            <a:r>
              <a:rPr lang="en-US" sz="2400" dirty="0" smtClean="0"/>
              <a:t>Raised $370 million</a:t>
            </a:r>
          </a:p>
          <a:p>
            <a:pPr lvl="1"/>
            <a:r>
              <a:rPr lang="en-US" sz="2400" dirty="0" smtClean="0"/>
              <a:t>on $1.4 million revenue!</a:t>
            </a:r>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4</a:t>
            </a:fld>
            <a:endParaRPr lang="en-US"/>
          </a:p>
        </p:txBody>
      </p:sp>
      <p:sp>
        <p:nvSpPr>
          <p:cNvPr id="13" name="TextBox 12"/>
          <p:cNvSpPr txBox="1"/>
          <p:nvPr/>
        </p:nvSpPr>
        <p:spPr>
          <a:xfrm>
            <a:off x="457200" y="1600200"/>
            <a:ext cx="3810000" cy="923330"/>
          </a:xfrm>
          <a:prstGeom prst="rect">
            <a:avLst/>
          </a:prstGeom>
          <a:noFill/>
        </p:spPr>
        <p:txBody>
          <a:bodyPr wrap="square" rtlCol="0">
            <a:spAutoFit/>
          </a:bodyPr>
          <a:lstStyle/>
          <a:p>
            <a:pPr>
              <a:lnSpc>
                <a:spcPct val="90000"/>
              </a:lnSpc>
              <a:spcBef>
                <a:spcPts val="1200"/>
              </a:spcBef>
            </a:pPr>
            <a:r>
              <a:rPr lang="en-US" sz="6000" dirty="0" smtClean="0">
                <a:solidFill>
                  <a:schemeClr val="tx2"/>
                </a:solidFill>
              </a:rPr>
              <a:t>MP3.com</a:t>
            </a:r>
          </a:p>
        </p:txBody>
      </p:sp>
      <p:sp>
        <p:nvSpPr>
          <p:cNvPr id="14" name="Rectangle 13"/>
          <p:cNvSpPr/>
          <p:nvPr/>
        </p:nvSpPr>
        <p:spPr>
          <a:xfrm>
            <a:off x="304800" y="3962400"/>
            <a:ext cx="8610600" cy="206210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3200" b="1" dirty="0" smtClean="0">
                <a:latin typeface="Britannic Bold" pitchFamily="34" charset="0"/>
              </a:rPr>
              <a:t>“In the music industry being cool or hip can go a long way…</a:t>
            </a:r>
            <a:br>
              <a:rPr lang="en-US" sz="3200" b="1" dirty="0" smtClean="0">
                <a:latin typeface="Britannic Bold" pitchFamily="34" charset="0"/>
              </a:rPr>
            </a:br>
            <a:r>
              <a:rPr lang="en-US" sz="3200" b="1" dirty="0" smtClean="0">
                <a:latin typeface="Britannic Bold" pitchFamily="34" charset="0"/>
              </a:rPr>
              <a:t>This company has a lot of momentum.”</a:t>
            </a:r>
          </a:p>
          <a:p>
            <a:r>
              <a:rPr lang="en-US" sz="3200" dirty="0" smtClean="0">
                <a:latin typeface="Britannic Bold" pitchFamily="34" charset="0"/>
              </a:rPr>
              <a:t>	</a:t>
            </a:r>
            <a:r>
              <a:rPr lang="en-US" sz="3200" dirty="0" smtClean="0"/>
              <a:t>-CNET, July 21, 1999</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500"/>
                                        <p:tgtEl>
                                          <p:spTgt spid="1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fade">
                                      <p:cBhvr>
                                        <p:cTn id="13" dur="500"/>
                                        <p:tgtEl>
                                          <p:spTgt spid="1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fade">
                                      <p:cBhvr>
                                        <p:cTn id="16" dur="500"/>
                                        <p:tgtEl>
                                          <p:spTgt spid="1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fade">
                                      <p:cBhvr>
                                        <p:cTn id="19" dur="500"/>
                                        <p:tgtEl>
                                          <p:spTgt spid="1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bg/>
                                          </p:spTgt>
                                        </p:tgtEl>
                                        <p:attrNameLst>
                                          <p:attrName>style.visibility</p:attrName>
                                        </p:attrNameLst>
                                      </p:cBhvr>
                                      <p:to>
                                        <p:strVal val="visible"/>
                                      </p:to>
                                    </p:set>
                                    <p:animEffect transition="in" filter="fade">
                                      <p:cBhvr>
                                        <p:cTn id="24" dur="500"/>
                                        <p:tgtEl>
                                          <p:spTgt spid="14">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500"/>
                                        <p:tgtEl>
                                          <p:spTgt spid="14">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xEl>
                                              <p:pRg st="1" end="1"/>
                                            </p:txEl>
                                          </p:spTgt>
                                        </p:tgtEl>
                                        <p:attrNameLst>
                                          <p:attrName>style.visibility</p:attrName>
                                        </p:attrNameLst>
                                      </p:cBhvr>
                                      <p:to>
                                        <p:strVal val="visible"/>
                                      </p:to>
                                    </p:set>
                                    <p:animEffect transition="in" filter="fade">
                                      <p:cBhvr>
                                        <p:cTn id="3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14" grpId="0" build="allAtOnce"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0" y="342161"/>
            <a:ext cx="4583309" cy="572239"/>
          </a:xfrm>
          <a:prstGeom prst="roundRect">
            <a:avLst/>
          </a:prstGeom>
          <a:gradFill flip="none" rotWithShape="1">
            <a:gsLst>
              <a:gs pos="64000">
                <a:schemeClr val="accent1">
                  <a:lumMod val="90000"/>
                  <a:lumOff val="10000"/>
                </a:schemeClr>
              </a:gs>
              <a:gs pos="80000">
                <a:srgbClr val="BCCAD6">
                  <a:tint val="23500"/>
                  <a:satMod val="160000"/>
                  <a:alpha val="0"/>
                </a:srgbClr>
              </a:gs>
            </a:gsLst>
            <a:path path="circle">
              <a:fillToRect r="100000" b="100000"/>
            </a:path>
            <a:tileRect l="-100000" t="-100000"/>
          </a:gra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Reproduce</a:t>
            </a:r>
          </a:p>
        </p:txBody>
      </p:sp>
      <p:pic>
        <p:nvPicPr>
          <p:cNvPr id="7" name="Picture 6" descr="paperback.jpg"/>
          <p:cNvPicPr>
            <a:picLocks noChangeAspect="1"/>
          </p:cNvPicPr>
          <p:nvPr/>
        </p:nvPicPr>
        <p:blipFill>
          <a:blip r:embed="rId3" cstate="print"/>
          <a:stretch>
            <a:fillRect/>
          </a:stretch>
        </p:blipFill>
        <p:spPr>
          <a:xfrm>
            <a:off x="9525000" y="2209800"/>
            <a:ext cx="4876800" cy="3658284"/>
          </a:xfrm>
          <a:prstGeom prst="rect">
            <a:avLst/>
          </a:prstGeom>
          <a:ln>
            <a:noFill/>
          </a:ln>
          <a:effectLst>
            <a:outerShdw blurRad="292100" dist="139700" dir="2700000" algn="tl" rotWithShape="0">
              <a:srgbClr val="333333">
                <a:alpha val="65000"/>
              </a:srgbClr>
            </a:outerShdw>
          </a:effectLst>
        </p:spPr>
      </p:pic>
      <p:pic>
        <p:nvPicPr>
          <p:cNvPr id="9" name="Picture 8" descr="hardcover.jpg"/>
          <p:cNvPicPr>
            <a:picLocks noChangeAspect="1"/>
          </p:cNvPicPr>
          <p:nvPr/>
        </p:nvPicPr>
        <p:blipFill>
          <a:blip r:embed="rId4" cstate="print"/>
          <a:stretch>
            <a:fillRect/>
          </a:stretch>
        </p:blipFill>
        <p:spPr>
          <a:xfrm>
            <a:off x="9372600" y="-1621536"/>
            <a:ext cx="4883604" cy="3243072"/>
          </a:xfrm>
          <a:prstGeom prst="rect">
            <a:avLst/>
          </a:prstGeom>
          <a:ln>
            <a:noFill/>
          </a:ln>
          <a:effectLst>
            <a:outerShdw blurRad="292100" dist="139700" dir="2700000" algn="tl" rotWithShape="0">
              <a:srgbClr val="333333">
                <a:alpha val="65000"/>
              </a:srgbClr>
            </a:outerShdw>
          </a:effectLst>
        </p:spPr>
      </p:pic>
      <p:pic>
        <p:nvPicPr>
          <p:cNvPr id="10" name="Picture 9" descr="audiobook.jpg"/>
          <p:cNvPicPr>
            <a:picLocks noChangeAspect="1"/>
          </p:cNvPicPr>
          <p:nvPr/>
        </p:nvPicPr>
        <p:blipFill>
          <a:blip r:embed="rId5" cstate="print">
            <a:grayscl/>
            <a:lum contrast="-20000"/>
          </a:blip>
          <a:stretch>
            <a:fillRect/>
          </a:stretch>
        </p:blipFill>
        <p:spPr>
          <a:xfrm>
            <a:off x="9601201" y="6498032"/>
            <a:ext cx="4850144" cy="3234535"/>
          </a:xfrm>
          <a:prstGeom prst="rect">
            <a:avLst/>
          </a:prstGeom>
          <a:ln>
            <a:noFill/>
          </a:ln>
          <a:effectLst>
            <a:outerShdw blurRad="292100" dist="139700" dir="2700000" algn="tl" rotWithShape="0">
              <a:srgbClr val="333333">
                <a:alpha val="65000"/>
              </a:srgbClr>
            </a:outerShdw>
          </a:effectLst>
        </p:spPr>
      </p:pic>
      <p:pic>
        <p:nvPicPr>
          <p:cNvPr id="8" name="Picture 7" descr="writer.jpg"/>
          <p:cNvPicPr>
            <a:picLocks noChangeAspect="1"/>
          </p:cNvPicPr>
          <p:nvPr/>
        </p:nvPicPr>
        <p:blipFill>
          <a:blip r:embed="rId6" cstate="print"/>
          <a:srcRect l="25833" r="38333" b="8889"/>
          <a:stretch>
            <a:fillRect/>
          </a:stretch>
        </p:blipFill>
        <p:spPr>
          <a:xfrm>
            <a:off x="533400" y="3356345"/>
            <a:ext cx="1676400" cy="31968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70868 -0.2 L -0.70868 0.48889 " pathEditMode="relative" rAng="0" ptsTypes="AA">
                                      <p:cBhvr>
                                        <p:cTn id="6" dur="1000" fill="hold"/>
                                        <p:tgtEl>
                                          <p:spTgt spid="9"/>
                                        </p:tgtEl>
                                        <p:attrNameLst>
                                          <p:attrName>ppt_x</p:attrName>
                                          <p:attrName>ppt_y</p:attrName>
                                        </p:attrNameLst>
                                      </p:cBhvr>
                                      <p:rCtr x="0" y="34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70868 0.48889 L -0.70868 1.45556 " pathEditMode="relative" rAng="0" ptsTypes="AA">
                                      <p:cBhvr>
                                        <p:cTn id="10" dur="1000" fill="hold"/>
                                        <p:tgtEl>
                                          <p:spTgt spid="9"/>
                                        </p:tgtEl>
                                        <p:attrNameLst>
                                          <p:attrName>ppt_x</p:attrName>
                                          <p:attrName>ppt_y</p:attrName>
                                        </p:attrNameLst>
                                      </p:cBhvr>
                                      <p:rCtr x="0" y="483"/>
                                    </p:animMotion>
                                  </p:childTnLst>
                                </p:cTn>
                              </p:par>
                              <p:par>
                                <p:cTn id="11" presetID="42" presetClass="path" presetSubtype="0" accel="50000" decel="50000" fill="hold" nodeType="withEffect">
                                  <p:stCondLst>
                                    <p:cond delay="0"/>
                                  </p:stCondLst>
                                  <p:childTnLst>
                                    <p:animMotion origin="layout" path="M -0.725 -0.78889 L -0.725 -0.1 " pathEditMode="relative" rAng="0" ptsTypes="AA">
                                      <p:cBhvr>
                                        <p:cTn id="12" dur="1000" fill="hold"/>
                                        <p:tgtEl>
                                          <p:spTgt spid="7"/>
                                        </p:tgtEl>
                                        <p:attrNameLst>
                                          <p:attrName>ppt_x</p:attrName>
                                          <p:attrName>ppt_y</p:attrName>
                                        </p:attrNameLst>
                                      </p:cBhvr>
                                      <p:rCtr x="0" y="344"/>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725 -0.1 L -0.725 0.85555 " pathEditMode="relative" rAng="0" ptsTypes="AA">
                                      <p:cBhvr>
                                        <p:cTn id="16" dur="1000" fill="hold"/>
                                        <p:tgtEl>
                                          <p:spTgt spid="7"/>
                                        </p:tgtEl>
                                        <p:attrNameLst>
                                          <p:attrName>ppt_x</p:attrName>
                                          <p:attrName>ppt_y</p:attrName>
                                        </p:attrNameLst>
                                      </p:cBhvr>
                                      <p:rCtr x="0" y="478"/>
                                    </p:animMotion>
                                  </p:childTnLst>
                                </p:cTn>
                              </p:par>
                              <p:par>
                                <p:cTn id="17" presetID="42" presetClass="path" presetSubtype="0" accel="50000" decel="50000" fill="hold" nodeType="withEffect">
                                  <p:stCondLst>
                                    <p:cond delay="0"/>
                                  </p:stCondLst>
                                  <p:childTnLst>
                                    <p:animMotion origin="layout" path="M -0.73177 -1.38333 L -0.73177 -0.69444 " pathEditMode="relative" rAng="0" ptsTypes="AA">
                                      <p:cBhvr>
                                        <p:cTn id="18" dur="1000" fill="hold"/>
                                        <p:tgtEl>
                                          <p:spTgt spid="10"/>
                                        </p:tgtEl>
                                        <p:attrNameLst>
                                          <p:attrName>ppt_x</p:attrName>
                                          <p:attrName>ppt_y</p:attrName>
                                        </p:attrNameLst>
                                      </p:cBhvr>
                                      <p:rCtr x="0" y="3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0" y="342161"/>
            <a:ext cx="7620000" cy="572239"/>
          </a:xfrm>
          <a:prstGeom prst="roundRect">
            <a:avLst/>
          </a:prstGeom>
          <a:gradFill flip="none" rotWithShape="1">
            <a:gsLst>
              <a:gs pos="64000">
                <a:schemeClr val="accent1">
                  <a:lumMod val="90000"/>
                  <a:lumOff val="10000"/>
                </a:schemeClr>
              </a:gs>
              <a:gs pos="80000">
                <a:srgbClr val="BCCAD6">
                  <a:tint val="23500"/>
                  <a:satMod val="160000"/>
                  <a:alpha val="0"/>
                </a:srgbClr>
              </a:gs>
            </a:gsLst>
            <a:path path="circle">
              <a:fillToRect r="100000" b="100000"/>
            </a:path>
            <a:tileRect l="-100000" t="-100000"/>
          </a:gra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Create Derivative Work</a:t>
            </a:r>
          </a:p>
        </p:txBody>
      </p:sp>
      <p:pic>
        <p:nvPicPr>
          <p:cNvPr id="7" name="Picture 6" descr="paperback.jpg"/>
          <p:cNvPicPr>
            <a:picLocks noChangeAspect="1"/>
          </p:cNvPicPr>
          <p:nvPr/>
        </p:nvPicPr>
        <p:blipFill>
          <a:blip r:embed="rId3" cstate="print"/>
          <a:stretch>
            <a:fillRect/>
          </a:stretch>
        </p:blipFill>
        <p:spPr>
          <a:xfrm>
            <a:off x="10131963" y="2209800"/>
            <a:ext cx="3662874" cy="3658284"/>
          </a:xfrm>
          <a:prstGeom prst="rect">
            <a:avLst/>
          </a:prstGeom>
          <a:ln>
            <a:noFill/>
          </a:ln>
          <a:effectLst>
            <a:outerShdw blurRad="292100" dist="139700" dir="2700000" algn="tl" rotWithShape="0">
              <a:srgbClr val="333333">
                <a:alpha val="65000"/>
              </a:srgbClr>
            </a:outerShdw>
          </a:effectLst>
        </p:spPr>
      </p:pic>
      <p:pic>
        <p:nvPicPr>
          <p:cNvPr id="9" name="Picture 8" descr="hardcover.jpg"/>
          <p:cNvPicPr>
            <a:picLocks noChangeAspect="1"/>
          </p:cNvPicPr>
          <p:nvPr/>
        </p:nvPicPr>
        <p:blipFill>
          <a:blip r:embed="rId4" cstate="print"/>
          <a:stretch>
            <a:fillRect/>
          </a:stretch>
        </p:blipFill>
        <p:spPr>
          <a:xfrm>
            <a:off x="9520823" y="-1621536"/>
            <a:ext cx="4587158" cy="32430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udiobook.jpg"/>
          <p:cNvPicPr>
            <a:picLocks noChangeAspect="1"/>
          </p:cNvPicPr>
          <p:nvPr/>
        </p:nvPicPr>
        <p:blipFill>
          <a:blip r:embed="rId5" cstate="print"/>
          <a:stretch>
            <a:fillRect/>
          </a:stretch>
        </p:blipFill>
        <p:spPr>
          <a:xfrm>
            <a:off x="9863479" y="6857999"/>
            <a:ext cx="4309721" cy="287513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1" name="Picture 10" descr="writer.jpg"/>
          <p:cNvPicPr>
            <a:picLocks noChangeAspect="1"/>
          </p:cNvPicPr>
          <p:nvPr/>
        </p:nvPicPr>
        <p:blipFill>
          <a:blip r:embed="rId6" cstate="print"/>
          <a:srcRect l="25833" r="38333" b="8889"/>
          <a:stretch>
            <a:fillRect/>
          </a:stretch>
        </p:blipFill>
        <p:spPr>
          <a:xfrm>
            <a:off x="533400" y="3356345"/>
            <a:ext cx="1676400" cy="31968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70868 -0.2 L -0.70868 0.48889 " pathEditMode="relative" rAng="0" ptsTypes="AA">
                                      <p:cBhvr>
                                        <p:cTn id="6" dur="1000" fill="hold"/>
                                        <p:tgtEl>
                                          <p:spTgt spid="9"/>
                                        </p:tgtEl>
                                        <p:attrNameLst>
                                          <p:attrName>ppt_x</p:attrName>
                                          <p:attrName>ppt_y</p:attrName>
                                        </p:attrNameLst>
                                      </p:cBhvr>
                                      <p:rCtr x="0" y="34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70868 0.48889 L -0.70868 1.45556 " pathEditMode="relative" rAng="0" ptsTypes="AA">
                                      <p:cBhvr>
                                        <p:cTn id="10" dur="1000" fill="hold"/>
                                        <p:tgtEl>
                                          <p:spTgt spid="9"/>
                                        </p:tgtEl>
                                        <p:attrNameLst>
                                          <p:attrName>ppt_x</p:attrName>
                                          <p:attrName>ppt_y</p:attrName>
                                        </p:attrNameLst>
                                      </p:cBhvr>
                                      <p:rCtr x="0" y="483"/>
                                    </p:animMotion>
                                  </p:childTnLst>
                                </p:cTn>
                              </p:par>
                              <p:par>
                                <p:cTn id="11" presetID="42" presetClass="path" presetSubtype="0" accel="50000" decel="50000" fill="hold" nodeType="withEffect">
                                  <p:stCondLst>
                                    <p:cond delay="0"/>
                                  </p:stCondLst>
                                  <p:childTnLst>
                                    <p:animMotion origin="layout" path="M -0.725 -0.78889 L -0.725 -0.1 " pathEditMode="relative" rAng="0" ptsTypes="AA">
                                      <p:cBhvr>
                                        <p:cTn id="12" dur="1000" fill="hold"/>
                                        <p:tgtEl>
                                          <p:spTgt spid="7"/>
                                        </p:tgtEl>
                                        <p:attrNameLst>
                                          <p:attrName>ppt_x</p:attrName>
                                          <p:attrName>ppt_y</p:attrName>
                                        </p:attrNameLst>
                                      </p:cBhvr>
                                      <p:rCtr x="0" y="344"/>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725 -0.1 L -0.725 0.85555 " pathEditMode="relative" rAng="0" ptsTypes="AA">
                                      <p:cBhvr>
                                        <p:cTn id="16" dur="1000" fill="hold"/>
                                        <p:tgtEl>
                                          <p:spTgt spid="7"/>
                                        </p:tgtEl>
                                        <p:attrNameLst>
                                          <p:attrName>ppt_x</p:attrName>
                                          <p:attrName>ppt_y</p:attrName>
                                        </p:attrNameLst>
                                      </p:cBhvr>
                                      <p:rCtr x="0" y="478"/>
                                    </p:animMotion>
                                  </p:childTnLst>
                                </p:cTn>
                              </p:par>
                              <p:par>
                                <p:cTn id="17" presetID="42" presetClass="path" presetSubtype="0" accel="50000" decel="50000" fill="hold" nodeType="withEffect">
                                  <p:stCondLst>
                                    <p:cond delay="0"/>
                                  </p:stCondLst>
                                  <p:childTnLst>
                                    <p:animMotion origin="layout" path="M -0.73177 -1.38333 L -0.73177 -0.69444 " pathEditMode="relative" rAng="0" ptsTypes="AA">
                                      <p:cBhvr>
                                        <p:cTn id="18" dur="1000" fill="hold"/>
                                        <p:tgtEl>
                                          <p:spTgt spid="10"/>
                                        </p:tgtEl>
                                        <p:attrNameLst>
                                          <p:attrName>ppt_x</p:attrName>
                                          <p:attrName>ppt_y</p:attrName>
                                        </p:attrNameLst>
                                      </p:cBhvr>
                                      <p:rCtr x="0" y="3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248400" y="0"/>
            <a:ext cx="6248400" cy="5542521"/>
            <a:chOff x="-6248400" y="0"/>
            <a:chExt cx="6248400" cy="5542521"/>
          </a:xfrm>
        </p:grpSpPr>
        <p:pic>
          <p:nvPicPr>
            <p:cNvPr id="7" name="Picture 6" descr="united-kingdom.jpg"/>
            <p:cNvPicPr>
              <a:picLocks noChangeAspect="1"/>
            </p:cNvPicPr>
            <p:nvPr/>
          </p:nvPicPr>
          <p:blipFill>
            <a:blip r:embed="rId3" cstate="print"/>
            <a:srcRect l="20952" t="11321" r="5515" b="13208"/>
            <a:stretch>
              <a:fillRect/>
            </a:stretch>
          </p:blipFill>
          <p:spPr>
            <a:xfrm>
              <a:off x="-3048000" y="0"/>
              <a:ext cx="3048000" cy="4401656"/>
            </a:xfrm>
            <a:prstGeom prst="rect">
              <a:avLst/>
            </a:prstGeom>
          </p:spPr>
        </p:pic>
        <p:pic>
          <p:nvPicPr>
            <p:cNvPr id="8" name="Picture 7" descr="united-states.jpg"/>
            <p:cNvPicPr>
              <a:picLocks noChangeAspect="1"/>
            </p:cNvPicPr>
            <p:nvPr/>
          </p:nvPicPr>
          <p:blipFill>
            <a:blip r:embed="rId4" cstate="print"/>
            <a:srcRect l="10677" b="22642"/>
            <a:stretch>
              <a:fillRect/>
            </a:stretch>
          </p:blipFill>
          <p:spPr>
            <a:xfrm>
              <a:off x="-6248400" y="1676400"/>
              <a:ext cx="3171734" cy="3866121"/>
            </a:xfrm>
            <a:prstGeom prst="rect">
              <a:avLst/>
            </a:prstGeom>
          </p:spPr>
        </p:pic>
      </p:gr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42</a:t>
            </a:fld>
            <a:endParaRPr lang="en-US"/>
          </a:p>
        </p:txBody>
      </p:sp>
      <p:pic>
        <p:nvPicPr>
          <p:cNvPr id="10" name="Picture 9" descr="world-map.jpg"/>
          <p:cNvPicPr>
            <a:picLocks noChangeAspect="1"/>
          </p:cNvPicPr>
          <p:nvPr/>
        </p:nvPicPr>
        <p:blipFill>
          <a:blip r:embed="rId5" cstate="print"/>
          <a:srcRect l="3130" t="7143" r="2984" b="30000"/>
          <a:stretch>
            <a:fillRect/>
          </a:stretch>
        </p:blipFill>
        <p:spPr>
          <a:xfrm>
            <a:off x="-5818910" y="457200"/>
            <a:ext cx="5818910" cy="4267200"/>
          </a:xfrm>
          <a:prstGeom prst="rect">
            <a:avLst/>
          </a:prstGeom>
        </p:spPr>
      </p:pic>
      <p:pic>
        <p:nvPicPr>
          <p:cNvPr id="12" name="Picture 11" descr="united-states.jpg"/>
          <p:cNvPicPr>
            <a:picLocks noChangeAspect="1"/>
          </p:cNvPicPr>
          <p:nvPr/>
        </p:nvPicPr>
        <p:blipFill>
          <a:blip r:embed="rId6" cstate="print"/>
          <a:srcRect l="27491" t="34168" r="10509" b="39092"/>
          <a:stretch>
            <a:fillRect/>
          </a:stretch>
        </p:blipFill>
        <p:spPr>
          <a:xfrm>
            <a:off x="-5928783" y="1752600"/>
            <a:ext cx="5494866" cy="3352800"/>
          </a:xfrm>
          <a:prstGeom prst="rect">
            <a:avLst/>
          </a:prstGeom>
        </p:spPr>
      </p:pic>
      <p:sp>
        <p:nvSpPr>
          <p:cNvPr id="13" name="Rounded Rectangle 12"/>
          <p:cNvSpPr/>
          <p:nvPr/>
        </p:nvSpPr>
        <p:spPr bwMode="auto">
          <a:xfrm>
            <a:off x="0" y="418361"/>
            <a:ext cx="5410200" cy="572239"/>
          </a:xfrm>
          <a:prstGeom prst="roundRect">
            <a:avLst/>
          </a:prstGeom>
          <a:gradFill flip="none" rotWithShape="1">
            <a:gsLst>
              <a:gs pos="64000">
                <a:schemeClr val="accent1">
                  <a:lumMod val="90000"/>
                  <a:lumOff val="10000"/>
                </a:schemeClr>
              </a:gs>
              <a:gs pos="80000">
                <a:srgbClr val="BCCAD6">
                  <a:tint val="23500"/>
                  <a:satMod val="160000"/>
                  <a:alpha val="0"/>
                </a:srgbClr>
              </a:gs>
            </a:gsLst>
            <a:path path="circle">
              <a:fillToRect r="100000" b="100000"/>
            </a:path>
            <a:tileRect l="-100000" t="-100000"/>
          </a:gra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Distribute</a:t>
            </a:r>
          </a:p>
        </p:txBody>
      </p:sp>
      <p:pic>
        <p:nvPicPr>
          <p:cNvPr id="14" name="Picture 13" descr="writer.jpg"/>
          <p:cNvPicPr>
            <a:picLocks noChangeAspect="1"/>
          </p:cNvPicPr>
          <p:nvPr/>
        </p:nvPicPr>
        <p:blipFill>
          <a:blip r:embed="rId7" cstate="print"/>
          <a:srcRect l="25833" r="38333" b="8889"/>
          <a:stretch>
            <a:fillRect/>
          </a:stretch>
        </p:blipFill>
        <p:spPr>
          <a:xfrm>
            <a:off x="533400" y="3356345"/>
            <a:ext cx="1676400" cy="31968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1382 0.06111 L 0.96806 0.06666 " pathEditMode="relative" rAng="0" ptsTypes="AA">
                                      <p:cBhvr>
                                        <p:cTn id="6" dur="1000" fill="hold"/>
                                        <p:tgtEl>
                                          <p:spTgt spid="10"/>
                                        </p:tgtEl>
                                        <p:attrNameLst>
                                          <p:attrName>ppt_x</p:attrName>
                                          <p:attrName>ppt_y</p:attrName>
                                        </p:attrNameLst>
                                      </p:cBhvr>
                                      <p:rCtr x="415" y="3"/>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96806 0.06667 L 2.07986 0.07222 " pathEditMode="relative" rAng="0" ptsTypes="AA">
                                      <p:cBhvr>
                                        <p:cTn id="10" dur="1000" fill="hold"/>
                                        <p:tgtEl>
                                          <p:spTgt spid="10"/>
                                        </p:tgtEl>
                                        <p:attrNameLst>
                                          <p:attrName>ppt_x</p:attrName>
                                          <p:attrName>ppt_y</p:attrName>
                                        </p:attrNameLst>
                                      </p:cBhvr>
                                      <p:rCtr x="556" y="3"/>
                                    </p:animMotion>
                                  </p:childTnLst>
                                </p:cTn>
                              </p:par>
                              <p:par>
                                <p:cTn id="11" presetID="63" presetClass="path" presetSubtype="0" accel="50000" decel="50000" fill="hold" nodeType="withEffect">
                                  <p:stCondLst>
                                    <p:cond delay="0"/>
                                  </p:stCondLst>
                                  <p:childTnLst>
                                    <p:animMotion origin="layout" path="M -3.33333E-6 0.0405 L 0.99167 0.0405 " pathEditMode="relative" rAng="0" ptsTypes="AA">
                                      <p:cBhvr>
                                        <p:cTn id="12" dur="1000" fill="hold"/>
                                        <p:tgtEl>
                                          <p:spTgt spid="16"/>
                                        </p:tgtEl>
                                        <p:attrNameLst>
                                          <p:attrName>ppt_x</p:attrName>
                                          <p:attrName>ppt_y</p:attrName>
                                        </p:attrNameLst>
                                      </p:cBhvr>
                                      <p:rCtr x="496" y="0"/>
                                    </p:animMotion>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0.99167 0.0405 L 1.98334 0.05162 " pathEditMode="relative" rAng="0" ptsTypes="AA">
                                      <p:cBhvr>
                                        <p:cTn id="16" dur="1000" fill="hold"/>
                                        <p:tgtEl>
                                          <p:spTgt spid="16"/>
                                        </p:tgtEl>
                                        <p:attrNameLst>
                                          <p:attrName>ppt_x</p:attrName>
                                          <p:attrName>ppt_y</p:attrName>
                                        </p:attrNameLst>
                                      </p:cBhvr>
                                      <p:rCtr x="496" y="6"/>
                                    </p:animMotion>
                                  </p:childTnLst>
                                </p:cTn>
                              </p:par>
                              <p:par>
                                <p:cTn id="17" presetID="63" presetClass="path" presetSubtype="0" accel="50000" decel="50000" fill="hold" nodeType="withEffect">
                                  <p:stCondLst>
                                    <p:cond delay="0"/>
                                  </p:stCondLst>
                                  <p:childTnLst>
                                    <p:animMotion origin="layout" path="M 0.00833 -0.05556 L 0.99792 -0.05556 " pathEditMode="relative" rAng="0" ptsTypes="AA">
                                      <p:cBhvr>
                                        <p:cTn id="18" dur="1000" fill="hold"/>
                                        <p:tgtEl>
                                          <p:spTgt spid="12"/>
                                        </p:tgtEl>
                                        <p:attrNameLst>
                                          <p:attrName>ppt_x</p:attrName>
                                          <p:attrName>ppt_y</p:attrName>
                                        </p:attrNameLst>
                                      </p:cBhvr>
                                      <p:rCtr x="4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43</a:t>
            </a:fld>
            <a:endParaRPr lang="en-US"/>
          </a:p>
        </p:txBody>
      </p:sp>
      <p:sp>
        <p:nvSpPr>
          <p:cNvPr id="13" name="Rounded Rectangle 12"/>
          <p:cNvSpPr/>
          <p:nvPr/>
        </p:nvSpPr>
        <p:spPr bwMode="auto">
          <a:xfrm>
            <a:off x="0" y="418361"/>
            <a:ext cx="5410200" cy="572239"/>
          </a:xfrm>
          <a:prstGeom prst="roundRect">
            <a:avLst/>
          </a:prstGeom>
          <a:gradFill flip="none" rotWithShape="1">
            <a:gsLst>
              <a:gs pos="64000">
                <a:schemeClr val="accent1">
                  <a:lumMod val="90000"/>
                  <a:lumOff val="10000"/>
                </a:schemeClr>
              </a:gs>
              <a:gs pos="80000">
                <a:srgbClr val="BCCAD6">
                  <a:tint val="23500"/>
                  <a:satMod val="160000"/>
                  <a:alpha val="0"/>
                </a:srgbClr>
              </a:gs>
            </a:gsLst>
            <a:path path="circle">
              <a:fillToRect r="100000" b="100000"/>
            </a:path>
            <a:tileRect l="-100000" t="-100000"/>
          </a:gra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Perform publicly</a:t>
            </a:r>
          </a:p>
        </p:txBody>
      </p:sp>
      <p:pic>
        <p:nvPicPr>
          <p:cNvPr id="11" name="Picture 10" descr="musician.jpg"/>
          <p:cNvPicPr>
            <a:picLocks noChangeAspect="1"/>
          </p:cNvPicPr>
          <p:nvPr/>
        </p:nvPicPr>
        <p:blipFill>
          <a:blip r:embed="rId3" cstate="print"/>
          <a:srcRect l="15385" r="12820"/>
          <a:stretch>
            <a:fillRect/>
          </a:stretch>
        </p:blipFill>
        <p:spPr>
          <a:xfrm>
            <a:off x="228600" y="4038600"/>
            <a:ext cx="2133600" cy="1981200"/>
          </a:xfrm>
          <a:prstGeom prst="rect">
            <a:avLst/>
          </a:prstGeom>
        </p:spPr>
      </p:pic>
      <p:pic>
        <p:nvPicPr>
          <p:cNvPr id="15" name="Picture 14" descr="reading-aloud.jpg"/>
          <p:cNvPicPr>
            <a:picLocks noChangeAspect="1"/>
          </p:cNvPicPr>
          <p:nvPr/>
        </p:nvPicPr>
        <p:blipFill>
          <a:blip r:embed="rId4" cstate="print"/>
          <a:stretch>
            <a:fillRect/>
          </a:stretch>
        </p:blipFill>
        <p:spPr>
          <a:xfrm>
            <a:off x="9144000" y="0"/>
            <a:ext cx="4734949" cy="31577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descr="movie2.jpg"/>
          <p:cNvPicPr>
            <a:picLocks noChangeAspect="1"/>
          </p:cNvPicPr>
          <p:nvPr/>
        </p:nvPicPr>
        <p:blipFill>
          <a:blip r:embed="rId5" cstate="print"/>
          <a:stretch>
            <a:fillRect/>
          </a:stretch>
        </p:blipFill>
        <p:spPr>
          <a:xfrm>
            <a:off x="-5638800" y="-609600"/>
            <a:ext cx="4342113" cy="2895599"/>
          </a:xfrm>
          <a:prstGeom prst="rect">
            <a:avLst/>
          </a:prstGeom>
        </p:spPr>
      </p:pic>
      <p:pic>
        <p:nvPicPr>
          <p:cNvPr id="17" name="Picture 16" descr="concert.jpg"/>
          <p:cNvPicPr>
            <a:picLocks noChangeAspect="1"/>
          </p:cNvPicPr>
          <p:nvPr/>
        </p:nvPicPr>
        <p:blipFill>
          <a:blip r:embed="rId6" cstate="print"/>
          <a:srcRect l="14545"/>
          <a:stretch>
            <a:fillRect/>
          </a:stretch>
        </p:blipFill>
        <p:spPr>
          <a:xfrm>
            <a:off x="-4114800" y="3352800"/>
            <a:ext cx="4114800" cy="3209112"/>
          </a:xfrm>
          <a:prstGeom prst="rect">
            <a:avLst/>
          </a:prstGeom>
        </p:spPr>
      </p:pic>
      <p:pic>
        <p:nvPicPr>
          <p:cNvPr id="14" name="Picture 13" descr="choreography.jpg"/>
          <p:cNvPicPr>
            <a:picLocks noChangeAspect="1"/>
          </p:cNvPicPr>
          <p:nvPr/>
        </p:nvPicPr>
        <p:blipFill>
          <a:blip r:embed="rId7" cstate="print">
            <a:clrChange>
              <a:clrFrom>
                <a:srgbClr val="FFFFFF"/>
              </a:clrFrom>
              <a:clrTo>
                <a:srgbClr val="FFFFFF">
                  <a:alpha val="0"/>
                </a:srgbClr>
              </a:clrTo>
            </a:clrChange>
          </a:blip>
          <a:srcRect l="29825" t="8970" r="9023" b="7306"/>
          <a:stretch>
            <a:fillRect/>
          </a:stretch>
        </p:blipFill>
        <p:spPr>
          <a:xfrm>
            <a:off x="9601200" y="457200"/>
            <a:ext cx="4648200" cy="6400800"/>
          </a:xfrm>
          <a:prstGeom prst="rect">
            <a:avLst/>
          </a:prstGeom>
          <a:ln w="127000" cap="rnd">
            <a:noFill/>
          </a:ln>
          <a:effectLst>
            <a:outerShdw blurRad="76200" dist="95250" dir="10500000" sx="97000" sy="23000" kx="900000" algn="br" rotWithShape="0">
              <a:srgbClr val="000000">
                <a:alpha val="2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33333E-6 -4.44444E-6 C 0.01146 -0.03078 0.07518 -0.05509 0.10782 -0.08263 C 0.12066 -0.09375 0.12622 -0.10416 0.14202 -0.11458 C 0.17743 -0.0912 0.12986 -0.0574 0.19254 -0.04398 C 0.19861 -0.04629 0.204 -0.05347 0.21007 -0.05115 C 0.22761 -0.04537 0.24341 -0.02685 0.24341 -0.02638 C 0.25035 -0.01504 0.25712 -0.01111 0.28368 -0.00717 C 0.31632 -0.02199 0.31789 -0.03263 0.34063 -0.04884 C 0.34966 -0.05509 0.36407 -0.05972 0.37396 -0.06574 C 0.39445 -0.07847 0.39445 -0.09143 0.41945 -0.10231 C 0.42257 -0.08078 0.41111 -0.03171 0.48247 -0.02453 C 0.52257 -0.04166 0.54462 -0.06574 0.58403 -0.08263 C 0.59011 -0.07106 0.59844 -0.06041 0.60695 -0.04884 C 0.61441 -0.05277 0.61754 -0.06088 0.62969 -0.06088 C 0.63941 -0.06088 0.6342 -0.05277 0.63577 -0.04884 C 0.64028 -0.0375 0.64323 -0.02615 0.64705 -0.01481 C 0.68195 -0.03402 0.71771 -0.05578 0.74341 -0.07777 C 0.79045 -0.11828 0.71233 -0.06527 0.77761 -0.10717 C 0.77917 -0.11041 0.77535 -0.1155 0.78282 -0.11689 C 0.79497 -0.11875 0.79966 -0.10231 0.79966 -0.10185 " pathEditMode="relative" rAng="0" ptsTypes="fffffffffffffffffffA">
                                      <p:cBhvr>
                                        <p:cTn id="6" dur="2000" fill="hold"/>
                                        <p:tgtEl>
                                          <p:spTgt spid="17"/>
                                        </p:tgtEl>
                                        <p:attrNameLst>
                                          <p:attrName>ppt_x</p:attrName>
                                          <p:attrName>ppt_y</p:attrName>
                                        </p:attrNameLst>
                                      </p:cBhvr>
                                      <p:rCtr x="400" y="-59"/>
                                    </p:animMotion>
                                  </p:childTnLst>
                                </p:cTn>
                              </p:par>
                              <p:par>
                                <p:cTn id="7" presetID="31" presetClass="entr" presetSubtype="0" fill="hold" nodeType="withEffect">
                                  <p:stCondLst>
                                    <p:cond delay="0"/>
                                  </p:stCondLst>
                                  <p:iterate type="lt">
                                    <p:tmPct val="5000"/>
                                  </p:iterate>
                                  <p:childTnLst>
                                    <p:set>
                                      <p:cBhvr>
                                        <p:cTn id="8" dur="1" fill="hold">
                                          <p:stCondLst>
                                            <p:cond delay="0"/>
                                          </p:stCondLst>
                                        </p:cTn>
                                        <p:tgtEl>
                                          <p:spTgt spid="14"/>
                                        </p:tgtEl>
                                        <p:attrNameLst>
                                          <p:attrName>style.visibility</p:attrName>
                                        </p:attrNameLst>
                                      </p:cBhvr>
                                      <p:to>
                                        <p:strVal val="visible"/>
                                      </p:to>
                                    </p:set>
                                    <p:anim calcmode="lin" valueType="num">
                                      <p:cBhvr>
                                        <p:cTn id="9" dur="3000" fill="hold"/>
                                        <p:tgtEl>
                                          <p:spTgt spid="14"/>
                                        </p:tgtEl>
                                        <p:attrNameLst>
                                          <p:attrName>ppt_w</p:attrName>
                                        </p:attrNameLst>
                                      </p:cBhvr>
                                      <p:tavLst>
                                        <p:tav tm="0">
                                          <p:val>
                                            <p:fltVal val="0"/>
                                          </p:val>
                                        </p:tav>
                                        <p:tav tm="100000">
                                          <p:val>
                                            <p:strVal val="#ppt_w"/>
                                          </p:val>
                                        </p:tav>
                                      </p:tavLst>
                                    </p:anim>
                                    <p:anim calcmode="lin" valueType="num">
                                      <p:cBhvr>
                                        <p:cTn id="10" dur="3000" fill="hold"/>
                                        <p:tgtEl>
                                          <p:spTgt spid="14"/>
                                        </p:tgtEl>
                                        <p:attrNameLst>
                                          <p:attrName>ppt_h</p:attrName>
                                        </p:attrNameLst>
                                      </p:cBhvr>
                                      <p:tavLst>
                                        <p:tav tm="0">
                                          <p:val>
                                            <p:fltVal val="0"/>
                                          </p:val>
                                        </p:tav>
                                        <p:tav tm="100000">
                                          <p:val>
                                            <p:strVal val="#ppt_h"/>
                                          </p:val>
                                        </p:tav>
                                      </p:tavLst>
                                    </p:anim>
                                    <p:anim calcmode="lin" valueType="num">
                                      <p:cBhvr>
                                        <p:cTn id="11" dur="3000" fill="hold"/>
                                        <p:tgtEl>
                                          <p:spTgt spid="14"/>
                                        </p:tgtEl>
                                        <p:attrNameLst>
                                          <p:attrName>style.rotation</p:attrName>
                                        </p:attrNameLst>
                                      </p:cBhvr>
                                      <p:tavLst>
                                        <p:tav tm="0">
                                          <p:val>
                                            <p:fltVal val="90"/>
                                          </p:val>
                                        </p:tav>
                                        <p:tav tm="100000">
                                          <p:val>
                                            <p:fltVal val="0"/>
                                          </p:val>
                                        </p:tav>
                                      </p:tavLst>
                                    </p:anim>
                                    <p:animEffect transition="in" filter="fade">
                                      <p:cBhvr>
                                        <p:cTn id="12" dur="3000"/>
                                        <p:tgtEl>
                                          <p:spTgt spid="14"/>
                                        </p:tgtEl>
                                      </p:cBhvr>
                                    </p:animEffect>
                                  </p:childTnLst>
                                </p:cTn>
                              </p:par>
                              <p:par>
                                <p:cTn id="13" presetID="1" presetClass="path" presetSubtype="0" accel="50000" fill="hold" nodeType="withEffect">
                                  <p:stCondLst>
                                    <p:cond delay="0"/>
                                  </p:stCondLst>
                                  <p:iterate type="lt">
                                    <p:tmPct val="0"/>
                                  </p:iterate>
                                  <p:childTnLst>
                                    <p:animMotion origin="layout" path="M -0.53368 0.05324 C -0.53368 0.19399 -0.68889 0.3088 -0.87969 0.3088 C -1.06997 0.3088 -1.225 0.19399 -1.225 0.05324 C -1.225 -0.08773 -1.06997 -0.20185 -0.87969 -0.20185 C -0.68889 -0.20185 -0.53368 -0.08773 -0.53368 0.05324 Z " pathEditMode="relative" rAng="5400000" ptsTypes="fffff">
                                      <p:cBhvr>
                                        <p:cTn id="14" dur="3000" fill="hold"/>
                                        <p:tgtEl>
                                          <p:spTgt spid="14"/>
                                        </p:tgtEl>
                                        <p:attrNameLst>
                                          <p:attrName>ppt_x</p:attrName>
                                          <p:attrName>ppt_y</p:attrName>
                                        </p:attrNameLst>
                                      </p:cBhvr>
                                      <p:rCtr x="-346" y="0"/>
                                    </p:animMotion>
                                  </p:childTnLst>
                                </p:cTn>
                              </p:par>
                              <p:par>
                                <p:cTn id="15" presetID="8"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amond(in)">
                                      <p:cBhvr>
                                        <p:cTn id="17" dur="2000"/>
                                        <p:tgtEl>
                                          <p:spTgt spid="16"/>
                                        </p:tgtEl>
                                      </p:cBhvr>
                                    </p:animEffect>
                                  </p:childTnLst>
                                </p:cTn>
                              </p:par>
                              <p:par>
                                <p:cTn id="18" presetID="49" presetClass="path" presetSubtype="0" accel="50000" decel="50000" fill="hold" nodeType="withEffect">
                                  <p:stCondLst>
                                    <p:cond delay="0"/>
                                  </p:stCondLst>
                                  <p:childTnLst>
                                    <p:animMotion origin="layout" path="M 0.17084 -0.56666 L 0.65417 0.23334 " pathEditMode="relative" rAng="0" ptsTypes="AA">
                                      <p:cBhvr>
                                        <p:cTn id="19" dur="2000" fill="hold"/>
                                        <p:tgtEl>
                                          <p:spTgt spid="16"/>
                                        </p:tgtEl>
                                        <p:attrNameLst>
                                          <p:attrName>ppt_x</p:attrName>
                                          <p:attrName>ppt_y</p:attrName>
                                        </p:attrNameLst>
                                      </p:cBhvr>
                                      <p:rCtr x="242" y="400"/>
                                    </p:animMotion>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3000"/>
                                        <p:tgtEl>
                                          <p:spTgt spid="15"/>
                                        </p:tgtEl>
                                      </p:cBhvr>
                                    </p:animEffect>
                                  </p:childTnLst>
                                </p:cTn>
                              </p:par>
                              <p:par>
                                <p:cTn id="23" presetID="35" presetClass="path" presetSubtype="0" accel="50000" decel="50000" fill="hold" nodeType="withEffect">
                                  <p:stCondLst>
                                    <p:cond delay="0"/>
                                  </p:stCondLst>
                                  <p:childTnLst>
                                    <p:animMotion origin="layout" path="M -4.16667E-6 -2.59259E-6 L -0.46718 -0.00787 " pathEditMode="relative" rAng="0" ptsTypes="AA">
                                      <p:cBhvr>
                                        <p:cTn id="24" dur="3000" fill="hold"/>
                                        <p:tgtEl>
                                          <p:spTgt spid="15"/>
                                        </p:tgtEl>
                                        <p:attrNameLst>
                                          <p:attrName>ppt_x</p:attrName>
                                          <p:attrName>ppt_y</p:attrName>
                                        </p:attrNameLst>
                                      </p:cBhvr>
                                      <p:rCtr x="-234" y="-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44</a:t>
            </a:fld>
            <a:endParaRPr lang="en-US"/>
          </a:p>
        </p:txBody>
      </p:sp>
      <p:sp>
        <p:nvSpPr>
          <p:cNvPr id="13" name="Rounded Rectangle 12"/>
          <p:cNvSpPr/>
          <p:nvPr/>
        </p:nvSpPr>
        <p:spPr bwMode="auto">
          <a:xfrm>
            <a:off x="0" y="418361"/>
            <a:ext cx="5410200" cy="572239"/>
          </a:xfrm>
          <a:prstGeom prst="roundRect">
            <a:avLst/>
          </a:prstGeom>
          <a:gradFill flip="none" rotWithShape="1">
            <a:gsLst>
              <a:gs pos="64000">
                <a:schemeClr val="accent1">
                  <a:lumMod val="90000"/>
                  <a:lumOff val="10000"/>
                </a:schemeClr>
              </a:gs>
              <a:gs pos="80000">
                <a:srgbClr val="BCCAD6">
                  <a:tint val="23500"/>
                  <a:satMod val="160000"/>
                  <a:alpha val="0"/>
                </a:srgbClr>
              </a:gs>
            </a:gsLst>
            <a:path path="circle">
              <a:fillToRect r="100000" b="100000"/>
            </a:path>
            <a:tileRect l="-100000" t="-100000"/>
          </a:gra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Display publicly</a:t>
            </a:r>
          </a:p>
        </p:txBody>
      </p:sp>
      <p:pic>
        <p:nvPicPr>
          <p:cNvPr id="11" name="Picture 10" descr="musician.jpg"/>
          <p:cNvPicPr>
            <a:picLocks noChangeAspect="1"/>
          </p:cNvPicPr>
          <p:nvPr/>
        </p:nvPicPr>
        <p:blipFill>
          <a:blip r:embed="rId3" cstate="print"/>
          <a:srcRect l="15385" r="12820"/>
          <a:stretch>
            <a:fillRect/>
          </a:stretch>
        </p:blipFill>
        <p:spPr>
          <a:xfrm>
            <a:off x="228600" y="4038600"/>
            <a:ext cx="2133600" cy="1981200"/>
          </a:xfrm>
          <a:prstGeom prst="rect">
            <a:avLst/>
          </a:prstGeom>
        </p:spPr>
      </p:pic>
      <p:pic>
        <p:nvPicPr>
          <p:cNvPr id="14" name="Picture 13" descr="reading-aloud.jpg"/>
          <p:cNvPicPr>
            <a:picLocks noChangeAspect="1"/>
          </p:cNvPicPr>
          <p:nvPr/>
        </p:nvPicPr>
        <p:blipFill>
          <a:blip r:embed="rId4" cstate="print"/>
          <a:stretch>
            <a:fillRect/>
          </a:stretch>
        </p:blipFill>
        <p:spPr>
          <a:xfrm>
            <a:off x="4876800" y="-76200"/>
            <a:ext cx="4734949" cy="31577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descr="movie2.jpg"/>
          <p:cNvPicPr>
            <a:picLocks noChangeAspect="1"/>
          </p:cNvPicPr>
          <p:nvPr/>
        </p:nvPicPr>
        <p:blipFill>
          <a:blip r:embed="rId5" cstate="print"/>
          <a:stretch>
            <a:fillRect/>
          </a:stretch>
        </p:blipFill>
        <p:spPr>
          <a:xfrm>
            <a:off x="382287" y="990600"/>
            <a:ext cx="4342113" cy="2895599"/>
          </a:xfrm>
          <a:prstGeom prst="rect">
            <a:avLst/>
          </a:prstGeom>
        </p:spPr>
      </p:pic>
      <p:pic>
        <p:nvPicPr>
          <p:cNvPr id="16" name="Picture 15" descr="concert.jpg"/>
          <p:cNvPicPr>
            <a:picLocks noChangeAspect="1"/>
          </p:cNvPicPr>
          <p:nvPr/>
        </p:nvPicPr>
        <p:blipFill>
          <a:blip r:embed="rId6" cstate="print"/>
          <a:srcRect l="14545"/>
          <a:stretch>
            <a:fillRect/>
          </a:stretch>
        </p:blipFill>
        <p:spPr>
          <a:xfrm>
            <a:off x="3276600" y="2514600"/>
            <a:ext cx="4114800" cy="3209112"/>
          </a:xfrm>
          <a:prstGeom prst="rect">
            <a:avLst/>
          </a:prstGeom>
        </p:spPr>
      </p:pic>
      <p:pic>
        <p:nvPicPr>
          <p:cNvPr id="17" name="Picture 16" descr="choreography.jpg"/>
          <p:cNvPicPr>
            <a:picLocks noChangeAspect="1"/>
          </p:cNvPicPr>
          <p:nvPr/>
        </p:nvPicPr>
        <p:blipFill>
          <a:blip r:embed="rId7" cstate="print">
            <a:clrChange>
              <a:clrFrom>
                <a:srgbClr val="FFFFFF"/>
              </a:clrFrom>
              <a:clrTo>
                <a:srgbClr val="FFFFFF">
                  <a:alpha val="0"/>
                </a:srgbClr>
              </a:clrTo>
            </a:clrChange>
          </a:blip>
          <a:srcRect l="29825" t="8970" r="9023" b="7306"/>
          <a:stretch>
            <a:fillRect/>
          </a:stretch>
        </p:blipFill>
        <p:spPr>
          <a:xfrm>
            <a:off x="4724400" y="838200"/>
            <a:ext cx="4648200" cy="6400800"/>
          </a:xfrm>
          <a:prstGeom prst="rect">
            <a:avLst/>
          </a:prstGeom>
          <a:ln w="127000" cap="rnd">
            <a:noFill/>
          </a:ln>
          <a:effectLst>
            <a:outerShdw blurRad="76200" dist="95250" dir="10500000" sx="97000" sy="23000" kx="900000" algn="br" rotWithShape="0">
              <a:srgbClr val="000000">
                <a:alpha val="20000"/>
              </a:srgbClr>
            </a:out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45</a:t>
            </a:fld>
            <a:endParaRPr lang="en-US"/>
          </a:p>
        </p:txBody>
      </p:sp>
      <p:sp>
        <p:nvSpPr>
          <p:cNvPr id="13" name="Rounded Rectangle 12"/>
          <p:cNvSpPr/>
          <p:nvPr/>
        </p:nvSpPr>
        <p:spPr bwMode="auto">
          <a:xfrm>
            <a:off x="0" y="228600"/>
            <a:ext cx="9906000" cy="990600"/>
          </a:xfrm>
          <a:prstGeom prst="roundRect">
            <a:avLst/>
          </a:prstGeom>
          <a:gradFill flip="none" rotWithShape="1">
            <a:gsLst>
              <a:gs pos="64000">
                <a:schemeClr val="accent1">
                  <a:lumMod val="90000"/>
                  <a:lumOff val="10000"/>
                </a:schemeClr>
              </a:gs>
              <a:gs pos="80000">
                <a:srgbClr val="BCCAD6">
                  <a:tint val="23500"/>
                  <a:satMod val="160000"/>
                  <a:alpha val="0"/>
                </a:srgbClr>
              </a:gs>
            </a:gsLst>
            <a:path path="circle">
              <a:fillToRect r="100000" b="100000"/>
            </a:path>
            <a:tileRect l="-100000" t="-100000"/>
          </a:gra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Perform sound recordings </a:t>
            </a:r>
            <a:br>
              <a:rPr lang="en-US" sz="3200" b="1" dirty="0" smtClean="0">
                <a:solidFill>
                  <a:schemeClr val="bg1"/>
                </a:solidFill>
                <a:latin typeface="+mn-lt"/>
              </a:rPr>
            </a:br>
            <a:r>
              <a:rPr lang="en-US" sz="3200" b="1" dirty="0" smtClean="0">
                <a:solidFill>
                  <a:schemeClr val="bg1"/>
                </a:solidFill>
                <a:latin typeface="+mn-lt"/>
              </a:rPr>
              <a:t>in a digital audio transmission</a:t>
            </a:r>
          </a:p>
        </p:txBody>
      </p:sp>
      <p:pic>
        <p:nvPicPr>
          <p:cNvPr id="11" name="Picture 10" descr="musician.jpg"/>
          <p:cNvPicPr>
            <a:picLocks noChangeAspect="1"/>
          </p:cNvPicPr>
          <p:nvPr/>
        </p:nvPicPr>
        <p:blipFill>
          <a:blip r:embed="rId3" cstate="print"/>
          <a:srcRect l="15385" r="12820"/>
          <a:stretch>
            <a:fillRect/>
          </a:stretch>
        </p:blipFill>
        <p:spPr>
          <a:xfrm>
            <a:off x="228600" y="4038600"/>
            <a:ext cx="2133600" cy="1981200"/>
          </a:xfrm>
          <a:prstGeom prst="rect">
            <a:avLst/>
          </a:prstGeom>
        </p:spPr>
      </p:pic>
      <p:pic>
        <p:nvPicPr>
          <p:cNvPr id="14" name="Picture 13" descr="stop.jpg"/>
          <p:cNvPicPr>
            <a:picLocks noChangeAspect="1"/>
          </p:cNvPicPr>
          <p:nvPr/>
        </p:nvPicPr>
        <p:blipFill>
          <a:blip r:embed="rId4" cstate="print"/>
          <a:stretch>
            <a:fillRect/>
          </a:stretch>
        </p:blipFill>
        <p:spPr>
          <a:xfrm>
            <a:off x="5562600" y="3810000"/>
            <a:ext cx="2133600" cy="2133600"/>
          </a:xfrm>
          <a:prstGeom prst="rect">
            <a:avLst/>
          </a:prstGeom>
        </p:spPr>
      </p:pic>
      <p:pic>
        <p:nvPicPr>
          <p:cNvPr id="15" name="Picture 14" descr="play.jpg"/>
          <p:cNvPicPr>
            <a:picLocks noChangeAspect="1"/>
          </p:cNvPicPr>
          <p:nvPr/>
        </p:nvPicPr>
        <p:blipFill>
          <a:blip r:embed="rId5" cstate="print"/>
          <a:stretch>
            <a:fillRect/>
          </a:stretch>
        </p:blipFill>
        <p:spPr>
          <a:xfrm>
            <a:off x="4419600" y="1219200"/>
            <a:ext cx="2133600" cy="2133600"/>
          </a:xfrm>
          <a:prstGeom prst="rect">
            <a:avLst/>
          </a:prstGeom>
        </p:spPr>
      </p:pic>
      <p:pic>
        <p:nvPicPr>
          <p:cNvPr id="16" name="Picture 15" descr="rewind.jpg"/>
          <p:cNvPicPr>
            <a:picLocks noChangeAspect="1"/>
          </p:cNvPicPr>
          <p:nvPr/>
        </p:nvPicPr>
        <p:blipFill>
          <a:blip r:embed="rId6" cstate="print"/>
          <a:stretch>
            <a:fillRect/>
          </a:stretch>
        </p:blipFill>
        <p:spPr>
          <a:xfrm>
            <a:off x="6477000" y="1219200"/>
            <a:ext cx="2133600" cy="2133600"/>
          </a:xfrm>
          <a:prstGeom prst="rect">
            <a:avLst/>
          </a:prstGeom>
        </p:spPr>
      </p:pic>
      <p:pic>
        <p:nvPicPr>
          <p:cNvPr id="17" name="Picture 16" descr="pause.jpg"/>
          <p:cNvPicPr>
            <a:picLocks noChangeAspect="1"/>
          </p:cNvPicPr>
          <p:nvPr/>
        </p:nvPicPr>
        <p:blipFill>
          <a:blip r:embed="rId7" cstate="print"/>
          <a:stretch>
            <a:fillRect/>
          </a:stretch>
        </p:blipFill>
        <p:spPr>
          <a:xfrm>
            <a:off x="3276600" y="3810000"/>
            <a:ext cx="2133600" cy="2133600"/>
          </a:xfrm>
          <a:prstGeom prst="rect">
            <a:avLst/>
          </a:prstGeom>
        </p:spPr>
      </p:pic>
      <p:pic>
        <p:nvPicPr>
          <p:cNvPr id="18" name="Picture 17" descr="fast-forward.jpg"/>
          <p:cNvPicPr>
            <a:picLocks noChangeAspect="1"/>
          </p:cNvPicPr>
          <p:nvPr/>
        </p:nvPicPr>
        <p:blipFill>
          <a:blip r:embed="rId8" cstate="print"/>
          <a:stretch>
            <a:fillRect/>
          </a:stretch>
        </p:blipFill>
        <p:spPr>
          <a:xfrm>
            <a:off x="2209800" y="1219200"/>
            <a:ext cx="2133600" cy="21336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800"/>
            <a:ext cx="2209800" cy="3276600"/>
          </a:xfrm>
        </p:spPr>
        <p:txBody>
          <a:bodyPr/>
          <a:lstStyle/>
          <a:p>
            <a:r>
              <a:rPr lang="en-US" dirty="0" smtClean="0"/>
              <a:t>The exclusive rights in US Copyright</a:t>
            </a:r>
            <a:endParaRPr lang="en-US" dirty="0"/>
          </a:p>
        </p:txBody>
      </p:sp>
      <p:grpSp>
        <p:nvGrpSpPr>
          <p:cNvPr id="3" name="Group 27"/>
          <p:cNvGrpSpPr/>
          <p:nvPr/>
        </p:nvGrpSpPr>
        <p:grpSpPr>
          <a:xfrm>
            <a:off x="2895602" y="152400"/>
            <a:ext cx="6172198" cy="1066598"/>
            <a:chOff x="2895602" y="152400"/>
            <a:chExt cx="6172198" cy="1066598"/>
          </a:xfrm>
        </p:grpSpPr>
        <p:sp>
          <p:nvSpPr>
            <p:cNvPr id="9" name="Rounded Rectangle 8"/>
            <p:cNvSpPr/>
            <p:nvPr/>
          </p:nvSpPr>
          <p:spPr bwMode="auto">
            <a:xfrm>
              <a:off x="2895602" y="419896"/>
              <a:ext cx="4583309" cy="572239"/>
            </a:xfrm>
            <a:prstGeom prst="roundRect">
              <a:avLst/>
            </a:prstGeom>
            <a:gradFill flip="none" rotWithShape="1">
              <a:gsLst>
                <a:gs pos="39000">
                  <a:schemeClr val="accent1">
                    <a:lumMod val="90000"/>
                    <a:lumOff val="10000"/>
                  </a:schemeClr>
                </a:gs>
                <a:gs pos="80000">
                  <a:srgbClr val="BCCAD6">
                    <a:tint val="23500"/>
                    <a:satMod val="160000"/>
                    <a:alpha val="0"/>
                  </a:srgbClr>
                </a:gs>
                <a:gs pos="100000">
                  <a:srgbClr val="BCCAD6">
                    <a:tint val="23500"/>
                    <a:satMod val="160000"/>
                    <a:alpha val="18000"/>
                  </a:srgbClr>
                </a:gs>
              </a:gsLst>
              <a:lin ang="0" scaled="1"/>
              <a:tileRect/>
            </a:gra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b="1" dirty="0" smtClean="0">
                  <a:solidFill>
                    <a:schemeClr val="bg1"/>
                  </a:solidFill>
                  <a:latin typeface="+mn-lt"/>
                </a:rPr>
                <a:t>Reproduce</a:t>
              </a:r>
            </a:p>
          </p:txBody>
        </p:sp>
        <p:pic>
          <p:nvPicPr>
            <p:cNvPr id="22" name="Picture 2"/>
            <p:cNvPicPr>
              <a:picLocks noChangeAspect="1" noChangeArrowheads="1"/>
            </p:cNvPicPr>
            <p:nvPr/>
          </p:nvPicPr>
          <p:blipFill>
            <a:blip r:embed="rId3" cstate="print"/>
            <a:srcRect/>
            <a:stretch>
              <a:fillRect/>
            </a:stretch>
          </p:blipFill>
          <p:spPr bwMode="auto">
            <a:xfrm>
              <a:off x="7586371" y="152400"/>
              <a:ext cx="1481429" cy="1066598"/>
            </a:xfrm>
            <a:prstGeom prst="ellipse">
              <a:avLst/>
            </a:prstGeom>
            <a:ln>
              <a:noFill/>
            </a:ln>
            <a:effectLst>
              <a:softEdge rad="112500"/>
            </a:effectLst>
          </p:spPr>
        </p:pic>
      </p:grpSp>
      <p:grpSp>
        <p:nvGrpSpPr>
          <p:cNvPr id="4" name="Group 30"/>
          <p:cNvGrpSpPr/>
          <p:nvPr/>
        </p:nvGrpSpPr>
        <p:grpSpPr>
          <a:xfrm>
            <a:off x="2922630" y="2804983"/>
            <a:ext cx="4925970" cy="1462217"/>
            <a:chOff x="2922630" y="2804983"/>
            <a:chExt cx="4925970" cy="1462217"/>
          </a:xfrm>
        </p:grpSpPr>
        <p:sp>
          <p:nvSpPr>
            <p:cNvPr id="15" name="Rounded Rectangle 14"/>
            <p:cNvSpPr/>
            <p:nvPr/>
          </p:nvSpPr>
          <p:spPr bwMode="auto">
            <a:xfrm>
              <a:off x="2922630" y="3207895"/>
              <a:ext cx="4583309" cy="572239"/>
            </a:xfrm>
            <a:prstGeom prst="roundRect">
              <a:avLst/>
            </a:prstGeom>
            <a:gradFill flip="none" rotWithShape="1">
              <a:gsLst>
                <a:gs pos="39000">
                  <a:schemeClr val="accent1">
                    <a:lumMod val="90000"/>
                    <a:lumOff val="10000"/>
                  </a:schemeClr>
                </a:gs>
                <a:gs pos="80000">
                  <a:srgbClr val="BCCAD6">
                    <a:tint val="23500"/>
                    <a:satMod val="160000"/>
                    <a:alpha val="0"/>
                  </a:srgbClr>
                </a:gs>
                <a:gs pos="100000">
                  <a:srgbClr val="BCCAD6">
                    <a:tint val="23500"/>
                    <a:satMod val="160000"/>
                    <a:alpha val="18000"/>
                  </a:srgbClr>
                </a:gs>
              </a:gsLst>
              <a:lin ang="0" scaled="1"/>
              <a:tileRect/>
            </a:gra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b="1" dirty="0" smtClean="0">
                  <a:solidFill>
                    <a:schemeClr val="bg1"/>
                  </a:solidFill>
                  <a:latin typeface="+mn-lt"/>
                </a:rPr>
                <a:t>Perform publicly</a:t>
              </a:r>
            </a:p>
          </p:txBody>
        </p:sp>
        <p:pic>
          <p:nvPicPr>
            <p:cNvPr id="25" name="Picture 4"/>
            <p:cNvPicPr>
              <a:picLocks noChangeAspect="1" noChangeArrowheads="1"/>
            </p:cNvPicPr>
            <p:nvPr/>
          </p:nvPicPr>
          <p:blipFill>
            <a:blip r:embed="rId4" cstate="print"/>
            <a:srcRect l="23842" r="24500" b="6590"/>
            <a:stretch>
              <a:fillRect/>
            </a:stretch>
          </p:blipFill>
          <p:spPr bwMode="auto">
            <a:xfrm>
              <a:off x="6512754" y="2804983"/>
              <a:ext cx="1335846" cy="1462217"/>
            </a:xfrm>
            <a:prstGeom prst="ellipse">
              <a:avLst/>
            </a:prstGeom>
            <a:ln>
              <a:noFill/>
            </a:ln>
            <a:effectLst>
              <a:softEdge rad="112500"/>
            </a:effectLst>
          </p:spPr>
        </p:pic>
      </p:grpSp>
      <p:grpSp>
        <p:nvGrpSpPr>
          <p:cNvPr id="5" name="Group 32"/>
          <p:cNvGrpSpPr/>
          <p:nvPr/>
        </p:nvGrpSpPr>
        <p:grpSpPr>
          <a:xfrm>
            <a:off x="2922630" y="4724400"/>
            <a:ext cx="4849770" cy="1502720"/>
            <a:chOff x="2922630" y="4724400"/>
            <a:chExt cx="4849770" cy="1502720"/>
          </a:xfrm>
        </p:grpSpPr>
        <p:sp>
          <p:nvSpPr>
            <p:cNvPr id="17" name="Rounded Rectangle 16"/>
            <p:cNvSpPr/>
            <p:nvPr/>
          </p:nvSpPr>
          <p:spPr bwMode="auto">
            <a:xfrm>
              <a:off x="2922630" y="5066561"/>
              <a:ext cx="4583309" cy="572239"/>
            </a:xfrm>
            <a:prstGeom prst="roundRect">
              <a:avLst/>
            </a:prstGeom>
            <a:gradFill flip="none" rotWithShape="1">
              <a:gsLst>
                <a:gs pos="39000">
                  <a:schemeClr val="accent1">
                    <a:lumMod val="90000"/>
                    <a:lumOff val="10000"/>
                  </a:schemeClr>
                </a:gs>
                <a:gs pos="80000">
                  <a:srgbClr val="BCCAD6">
                    <a:tint val="23500"/>
                    <a:satMod val="160000"/>
                    <a:alpha val="0"/>
                  </a:srgbClr>
                </a:gs>
                <a:gs pos="100000">
                  <a:srgbClr val="BCCAD6">
                    <a:tint val="23500"/>
                    <a:satMod val="160000"/>
                    <a:alpha val="18000"/>
                  </a:srgbClr>
                </a:gs>
              </a:gsLst>
              <a:lin ang="0" scaled="1"/>
              <a:tileRect/>
            </a:gra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b="1" dirty="0" smtClean="0">
                  <a:solidFill>
                    <a:schemeClr val="bg1"/>
                  </a:solidFill>
                  <a:latin typeface="+mn-lt"/>
                </a:rPr>
                <a:t>Perform </a:t>
              </a:r>
              <a:r>
                <a:rPr lang="en-US" b="1" dirty="0" smtClean="0">
                  <a:solidFill>
                    <a:schemeClr val="bg1"/>
                  </a:solidFill>
                </a:rPr>
                <a:t>digitally</a:t>
              </a:r>
              <a:endParaRPr lang="en-US" b="1" dirty="0" smtClean="0">
                <a:solidFill>
                  <a:schemeClr val="bg1"/>
                </a:solidFill>
                <a:latin typeface="+mn-lt"/>
              </a:endParaRPr>
            </a:p>
          </p:txBody>
        </p:sp>
        <p:pic>
          <p:nvPicPr>
            <p:cNvPr id="19" name="Picture 18" descr="projector.jpg"/>
            <p:cNvPicPr>
              <a:picLocks noChangeAspect="1"/>
            </p:cNvPicPr>
            <p:nvPr/>
          </p:nvPicPr>
          <p:blipFill>
            <a:blip r:embed="rId5" cstate="print"/>
            <a:srcRect l="15969" t="22222"/>
            <a:stretch>
              <a:fillRect/>
            </a:stretch>
          </p:blipFill>
          <p:spPr>
            <a:xfrm>
              <a:off x="6553200" y="4724400"/>
              <a:ext cx="1219200" cy="1502720"/>
            </a:xfrm>
            <a:prstGeom prst="ellipse">
              <a:avLst/>
            </a:prstGeom>
            <a:ln>
              <a:noFill/>
            </a:ln>
            <a:effectLst>
              <a:softEdge rad="112500"/>
            </a:effectLst>
          </p:spPr>
        </p:pic>
      </p:grpSp>
      <p:grpSp>
        <p:nvGrpSpPr>
          <p:cNvPr id="6" name="Group 31"/>
          <p:cNvGrpSpPr/>
          <p:nvPr/>
        </p:nvGrpSpPr>
        <p:grpSpPr>
          <a:xfrm>
            <a:off x="2922629" y="3657600"/>
            <a:ext cx="6068971" cy="1309626"/>
            <a:chOff x="2922629" y="3657600"/>
            <a:chExt cx="6068971" cy="1309626"/>
          </a:xfrm>
        </p:grpSpPr>
        <p:sp>
          <p:nvSpPr>
            <p:cNvPr id="16" name="Rounded Rectangle 15"/>
            <p:cNvSpPr/>
            <p:nvPr/>
          </p:nvSpPr>
          <p:spPr bwMode="auto">
            <a:xfrm>
              <a:off x="2922629" y="4137228"/>
              <a:ext cx="4583309" cy="572239"/>
            </a:xfrm>
            <a:prstGeom prst="roundRect">
              <a:avLst/>
            </a:prstGeom>
            <a:gradFill flip="none" rotWithShape="1">
              <a:gsLst>
                <a:gs pos="39000">
                  <a:schemeClr val="accent1">
                    <a:lumMod val="90000"/>
                    <a:lumOff val="10000"/>
                  </a:schemeClr>
                </a:gs>
                <a:gs pos="80000">
                  <a:srgbClr val="BCCAD6">
                    <a:tint val="23500"/>
                    <a:satMod val="160000"/>
                    <a:alpha val="0"/>
                  </a:srgbClr>
                </a:gs>
                <a:gs pos="100000">
                  <a:srgbClr val="BCCAD6">
                    <a:tint val="23500"/>
                    <a:satMod val="160000"/>
                    <a:alpha val="18000"/>
                  </a:srgbClr>
                </a:gs>
              </a:gsLst>
              <a:lin ang="0" scaled="1"/>
              <a:tileRect/>
            </a:gra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b="1" dirty="0" smtClean="0">
                  <a:solidFill>
                    <a:schemeClr val="bg1"/>
                  </a:solidFill>
                  <a:latin typeface="+mn-lt"/>
                </a:rPr>
                <a:t>Display</a:t>
              </a:r>
              <a:r>
                <a:rPr lang="en-US" b="1" dirty="0" smtClean="0">
                  <a:solidFill>
                    <a:schemeClr val="bg1"/>
                  </a:solidFill>
                </a:rPr>
                <a:t> </a:t>
              </a:r>
              <a:r>
                <a:rPr lang="en-US" b="1" dirty="0" smtClean="0">
                  <a:solidFill>
                    <a:schemeClr val="bg1"/>
                  </a:solidFill>
                  <a:latin typeface="+mn-lt"/>
                </a:rPr>
                <a:t>publicly</a:t>
              </a:r>
            </a:p>
          </p:txBody>
        </p:sp>
        <p:pic>
          <p:nvPicPr>
            <p:cNvPr id="20" name="Picture 19" descr="poster.jpg"/>
            <p:cNvPicPr>
              <a:picLocks noChangeAspect="1"/>
            </p:cNvPicPr>
            <p:nvPr/>
          </p:nvPicPr>
          <p:blipFill>
            <a:blip r:embed="rId6" cstate="print"/>
            <a:srcRect t="3333" b="14444"/>
            <a:stretch>
              <a:fillRect/>
            </a:stretch>
          </p:blipFill>
          <p:spPr>
            <a:xfrm>
              <a:off x="7931235" y="3657600"/>
              <a:ext cx="1060365" cy="1309626"/>
            </a:xfrm>
            <a:prstGeom prst="ellipse">
              <a:avLst/>
            </a:prstGeom>
            <a:ln>
              <a:noFill/>
            </a:ln>
            <a:effectLst>
              <a:softEdge rad="112500"/>
            </a:effectLst>
          </p:spPr>
        </p:pic>
      </p:grpSp>
      <p:grpSp>
        <p:nvGrpSpPr>
          <p:cNvPr id="7" name="Group 29"/>
          <p:cNvGrpSpPr/>
          <p:nvPr/>
        </p:nvGrpSpPr>
        <p:grpSpPr>
          <a:xfrm>
            <a:off x="2922473" y="2133600"/>
            <a:ext cx="6221527" cy="1104029"/>
            <a:chOff x="2922473" y="2133600"/>
            <a:chExt cx="6221527" cy="1104029"/>
          </a:xfrm>
        </p:grpSpPr>
        <p:sp>
          <p:nvSpPr>
            <p:cNvPr id="11" name="Rounded Rectangle 10"/>
            <p:cNvSpPr/>
            <p:nvPr/>
          </p:nvSpPr>
          <p:spPr bwMode="auto">
            <a:xfrm>
              <a:off x="2922473" y="2286000"/>
              <a:ext cx="4583309" cy="572239"/>
            </a:xfrm>
            <a:prstGeom prst="roundRect">
              <a:avLst/>
            </a:prstGeom>
            <a:gradFill flip="none" rotWithShape="1">
              <a:gsLst>
                <a:gs pos="39000">
                  <a:schemeClr val="accent1">
                    <a:lumMod val="90000"/>
                    <a:lumOff val="10000"/>
                  </a:schemeClr>
                </a:gs>
                <a:gs pos="80000">
                  <a:srgbClr val="BCCAD6">
                    <a:tint val="23500"/>
                    <a:satMod val="160000"/>
                    <a:alpha val="0"/>
                  </a:srgbClr>
                </a:gs>
                <a:gs pos="100000">
                  <a:srgbClr val="BCCAD6">
                    <a:tint val="23500"/>
                    <a:satMod val="160000"/>
                    <a:alpha val="18000"/>
                  </a:srgbClr>
                </a:gs>
              </a:gsLst>
              <a:lin ang="0" scaled="1"/>
              <a:tileRect/>
            </a:gradFill>
            <a:ln w="12700" cap="sq" algn="ctr">
              <a:noFill/>
              <a:miter lim="800000"/>
              <a:headEnd/>
              <a:tailEnd/>
            </a:ln>
            <a:effectLst/>
          </p:spPr>
          <p:txBody>
            <a:bodyPr wrap="none" lIns="0" tIns="50941" rIns="101882" bIns="50941" anchor="ctr"/>
            <a:lstStyle/>
            <a:p>
              <a:pPr marL="174625" defTabSz="800100">
                <a:lnSpc>
                  <a:spcPct val="90000"/>
                </a:lnSpc>
                <a:spcAft>
                  <a:spcPct val="35000"/>
                </a:spcAft>
              </a:pPr>
              <a:r>
                <a:rPr lang="en-US" b="1" dirty="0" smtClean="0">
                  <a:solidFill>
                    <a:schemeClr val="bg1"/>
                  </a:solidFill>
                </a:rPr>
                <a:t>Distribute copies</a:t>
              </a:r>
            </a:p>
          </p:txBody>
        </p:sp>
        <p:pic>
          <p:nvPicPr>
            <p:cNvPr id="21" name="Picture 20" descr="distribute.jpg"/>
            <p:cNvPicPr>
              <a:picLocks noChangeAspect="1"/>
            </p:cNvPicPr>
            <p:nvPr/>
          </p:nvPicPr>
          <p:blipFill>
            <a:blip r:embed="rId7" cstate="print"/>
            <a:srcRect r="19220" b="10359"/>
            <a:stretch>
              <a:fillRect/>
            </a:stretch>
          </p:blipFill>
          <p:spPr>
            <a:xfrm>
              <a:off x="7606431" y="2133600"/>
              <a:ext cx="1537569" cy="1104029"/>
            </a:xfrm>
            <a:prstGeom prst="ellipse">
              <a:avLst/>
            </a:prstGeom>
            <a:ln>
              <a:noFill/>
            </a:ln>
            <a:effectLst>
              <a:softEdge rad="112500"/>
            </a:effectLst>
          </p:spPr>
        </p:pic>
      </p:grpSp>
      <p:grpSp>
        <p:nvGrpSpPr>
          <p:cNvPr id="8" name="Group 28"/>
          <p:cNvGrpSpPr/>
          <p:nvPr/>
        </p:nvGrpSpPr>
        <p:grpSpPr>
          <a:xfrm>
            <a:off x="2895600" y="838200"/>
            <a:ext cx="4906383" cy="1609467"/>
            <a:chOff x="2895600" y="838200"/>
            <a:chExt cx="4906383" cy="1609467"/>
          </a:xfrm>
        </p:grpSpPr>
        <p:sp>
          <p:nvSpPr>
            <p:cNvPr id="13" name="Rounded Rectangle 12"/>
            <p:cNvSpPr/>
            <p:nvPr/>
          </p:nvSpPr>
          <p:spPr bwMode="auto">
            <a:xfrm>
              <a:off x="2895600" y="1349229"/>
              <a:ext cx="4583309" cy="572239"/>
            </a:xfrm>
            <a:prstGeom prst="roundRect">
              <a:avLst/>
            </a:prstGeom>
            <a:gradFill flip="none" rotWithShape="1">
              <a:gsLst>
                <a:gs pos="39000">
                  <a:schemeClr val="accent1">
                    <a:lumMod val="90000"/>
                    <a:lumOff val="10000"/>
                  </a:schemeClr>
                </a:gs>
                <a:gs pos="80000">
                  <a:srgbClr val="BCCAD6">
                    <a:tint val="23500"/>
                    <a:satMod val="160000"/>
                    <a:alpha val="0"/>
                  </a:srgbClr>
                </a:gs>
                <a:gs pos="100000">
                  <a:srgbClr val="BCCAD6">
                    <a:tint val="23500"/>
                    <a:satMod val="160000"/>
                    <a:alpha val="18000"/>
                  </a:srgbClr>
                </a:gs>
              </a:gsLst>
              <a:lin ang="0" scaled="1"/>
              <a:tileRect/>
            </a:gra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b="1" dirty="0" smtClean="0">
                  <a:solidFill>
                    <a:schemeClr val="bg1"/>
                  </a:solidFill>
                </a:rPr>
                <a:t>Create a derivative work</a:t>
              </a:r>
            </a:p>
          </p:txBody>
        </p:sp>
        <p:pic>
          <p:nvPicPr>
            <p:cNvPr id="27" name="Picture 26" descr="idea.jpg"/>
            <p:cNvPicPr>
              <a:picLocks noChangeAspect="1"/>
            </p:cNvPicPr>
            <p:nvPr/>
          </p:nvPicPr>
          <p:blipFill>
            <a:blip r:embed="rId8" cstate="print"/>
            <a:srcRect t="5556" r="17778"/>
            <a:stretch>
              <a:fillRect/>
            </a:stretch>
          </p:blipFill>
          <p:spPr>
            <a:xfrm>
              <a:off x="6400800" y="838200"/>
              <a:ext cx="1401183" cy="1609467"/>
            </a:xfrm>
            <a:prstGeom prst="ellipse">
              <a:avLst/>
            </a:prstGeom>
            <a:ln>
              <a:noFill/>
            </a:ln>
            <a:effectLst>
              <a:softEdge rad="112500"/>
            </a:effectLst>
          </p:spPr>
        </p:pic>
      </p:gr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4282" b="5010"/>
          <a:stretch>
            <a:fillRect/>
          </a:stretch>
        </p:blipFill>
        <p:spPr bwMode="auto">
          <a:xfrm>
            <a:off x="6267259" y="1088571"/>
            <a:ext cx="2876741" cy="3921384"/>
          </a:xfrm>
          <a:prstGeom prst="rect">
            <a:avLst/>
          </a:prstGeom>
          <a:noFill/>
          <a:ln w="9525">
            <a:noFill/>
            <a:miter lim="800000"/>
            <a:headEnd/>
            <a:tailEnd/>
          </a:ln>
          <a:effectLst/>
        </p:spPr>
      </p:pic>
      <p:sp>
        <p:nvSpPr>
          <p:cNvPr id="69633" name="Rectangle 2"/>
          <p:cNvSpPr>
            <a:spLocks noGrp="1" noChangeArrowheads="1"/>
          </p:cNvSpPr>
          <p:nvPr>
            <p:ph type="title"/>
          </p:nvPr>
        </p:nvSpPr>
        <p:spPr/>
        <p:txBody>
          <a:bodyPr/>
          <a:lstStyle/>
          <a:p>
            <a:r>
              <a:rPr lang="en-US" dirty="0" smtClean="0"/>
              <a:t>Divisibility of Rights</a:t>
            </a:r>
          </a:p>
        </p:txBody>
      </p:sp>
      <p:sp>
        <p:nvSpPr>
          <p:cNvPr id="69634" name="Rectangle 3"/>
          <p:cNvSpPr>
            <a:spLocks noGrp="1" noChangeArrowheads="1"/>
          </p:cNvSpPr>
          <p:nvPr>
            <p:ph idx="1"/>
          </p:nvPr>
        </p:nvSpPr>
        <p:spPr/>
        <p:txBody>
          <a:bodyPr/>
          <a:lstStyle/>
          <a:p>
            <a:r>
              <a:rPr lang="en-US" dirty="0" smtClean="0"/>
              <a:t>Bundle of rights</a:t>
            </a:r>
          </a:p>
          <a:p>
            <a:pPr lvl="1"/>
            <a:r>
              <a:rPr lang="en-US" dirty="0" smtClean="0"/>
              <a:t>Infinitely divisible</a:t>
            </a:r>
          </a:p>
          <a:p>
            <a:r>
              <a:rPr lang="en-US" dirty="0" smtClean="0"/>
              <a:t>Each “stick” may be separately transferred</a:t>
            </a:r>
          </a:p>
          <a:p>
            <a:r>
              <a:rPr lang="en-US" dirty="0" smtClean="0"/>
              <a:t>Transfers may be in whole or in part</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AUTHOR CONTRACT</a:t>
            </a:r>
            <a:endParaRPr lang="en-US" dirty="0"/>
          </a:p>
        </p:txBody>
      </p:sp>
      <p:sp>
        <p:nvSpPr>
          <p:cNvPr id="7" name="Text Placeholder 6"/>
          <p:cNvSpPr>
            <a:spLocks noGrp="1"/>
          </p:cNvSpPr>
          <p:nvPr>
            <p:ph type="body" idx="1"/>
          </p:nvPr>
        </p:nvSpPr>
        <p:spPr/>
        <p:txBody>
          <a:bodyPr/>
          <a:lstStyle/>
          <a:p>
            <a:r>
              <a:rPr lang="en-US" dirty="0" smtClean="0"/>
              <a:t>Example 1:</a:t>
            </a:r>
            <a:endParaRPr lang="en-US"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6172200" cy="533400"/>
          </a:xfrm>
        </p:spPr>
        <p:txBody>
          <a:bodyPr/>
          <a:lstStyle/>
          <a:p>
            <a:pPr>
              <a:buNone/>
            </a:pPr>
            <a:r>
              <a:rPr lang="en-US" sz="3600" dirty="0" smtClean="0"/>
              <a:t>Author grants </a:t>
            </a:r>
            <a:r>
              <a:rPr lang="en-US" sz="3600" i="1" dirty="0" smtClean="0"/>
              <a:t>exclusive </a:t>
            </a:r>
            <a:r>
              <a:rPr lang="en-US" sz="3600" dirty="0" smtClean="0"/>
              <a:t>…</a:t>
            </a:r>
            <a:endParaRPr lang="en-US" sz="3200"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49</a:t>
            </a:fld>
            <a:endParaRPr lang="en-US"/>
          </a:p>
        </p:txBody>
      </p:sp>
      <p:sp>
        <p:nvSpPr>
          <p:cNvPr id="8" name="Rounded Rectangle 7"/>
          <p:cNvSpPr/>
          <p:nvPr/>
        </p:nvSpPr>
        <p:spPr bwMode="auto">
          <a:xfrm>
            <a:off x="4572000" y="0"/>
            <a:ext cx="5410200" cy="572239"/>
          </a:xfrm>
          <a:prstGeom prst="roundRect">
            <a:avLst/>
          </a:prstGeom>
          <a:gradFill flip="none" rotWithShape="1">
            <a:gsLst>
              <a:gs pos="64000">
                <a:schemeClr val="accent1">
                  <a:lumMod val="90000"/>
                  <a:lumOff val="10000"/>
                </a:schemeClr>
              </a:gs>
              <a:gs pos="80000">
                <a:srgbClr val="BCCAD6">
                  <a:tint val="23500"/>
                  <a:satMod val="160000"/>
                  <a:alpha val="0"/>
                </a:srgbClr>
              </a:gs>
            </a:gsLst>
            <a:path path="circle">
              <a:fillToRect r="100000" b="100000"/>
            </a:path>
            <a:tileRect l="-100000" t="-100000"/>
          </a:gra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i="1" dirty="0" smtClean="0">
                <a:solidFill>
                  <a:schemeClr val="bg1"/>
                </a:solidFill>
                <a:latin typeface="+mn-lt"/>
              </a:rPr>
              <a:t>Reproduce</a:t>
            </a:r>
          </a:p>
        </p:txBody>
      </p:sp>
      <p:sp>
        <p:nvSpPr>
          <p:cNvPr id="14" name="Content Placeholder 2"/>
          <p:cNvSpPr txBox="1">
            <a:spLocks/>
          </p:cNvSpPr>
          <p:nvPr/>
        </p:nvSpPr>
        <p:spPr>
          <a:xfrm>
            <a:off x="5791200" y="4724400"/>
            <a:ext cx="1828800" cy="609600"/>
          </a:xfrm>
          <a:prstGeom prst="rect">
            <a:avLst/>
          </a:prstGeom>
        </p:spPr>
        <p:txBody>
          <a:bodyPr vert="horz" lIns="91440" tIns="45720" rIns="91440" bIns="45720" rtlCol="0">
            <a:noAutofit/>
          </a:bodyPr>
          <a:lstStyle/>
          <a:p>
            <a:pPr marL="231775" marR="0" lvl="0" indent="-231775" algn="l" defTabSz="914400" rtl="0" eaLnBrk="1" fontAlgn="auto" latinLnBrk="0" hangingPunct="1">
              <a:lnSpc>
                <a:spcPct val="90000"/>
              </a:lnSpc>
              <a:spcBef>
                <a:spcPts val="18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2"/>
                </a:solidFill>
                <a:effectLst/>
                <a:uLnTx/>
                <a:uFillTx/>
                <a:latin typeface="+mn-lt"/>
                <a:ea typeface="+mn-ea"/>
                <a:cs typeface="+mn-cs"/>
              </a:rPr>
              <a:t>rights…</a:t>
            </a:r>
            <a:endParaRPr kumimoji="0" lang="en-US" sz="3200" b="0" i="0" u="none" strike="noStrike" kern="1200" cap="none" spc="0" normalizeH="0" baseline="0" noProof="0" dirty="0">
              <a:ln>
                <a:noFill/>
              </a:ln>
              <a:solidFill>
                <a:schemeClr val="tx2"/>
              </a:solidFill>
              <a:effectLst/>
              <a:uLnTx/>
              <a:uFillTx/>
              <a:latin typeface="+mn-lt"/>
              <a:ea typeface="+mn-ea"/>
              <a:cs typeface="+mn-cs"/>
            </a:endParaRPr>
          </a:p>
        </p:txBody>
      </p:sp>
      <p:grpSp>
        <p:nvGrpSpPr>
          <p:cNvPr id="16" name="Group 15"/>
          <p:cNvGrpSpPr/>
          <p:nvPr/>
        </p:nvGrpSpPr>
        <p:grpSpPr>
          <a:xfrm>
            <a:off x="2667000" y="2533281"/>
            <a:ext cx="3733800" cy="1791439"/>
            <a:chOff x="3352800" y="2438400"/>
            <a:chExt cx="3733800" cy="1791439"/>
          </a:xfrm>
        </p:grpSpPr>
        <p:sp>
          <p:nvSpPr>
            <p:cNvPr id="10" name="Rounded Rectangle 9"/>
            <p:cNvSpPr/>
            <p:nvPr/>
          </p:nvSpPr>
          <p:spPr bwMode="auto">
            <a:xfrm>
              <a:off x="4114800" y="3048000"/>
              <a:ext cx="2209800" cy="572239"/>
            </a:xfrm>
            <a:prstGeom prst="roundRect">
              <a:avLst/>
            </a:prstGeom>
            <a:solidFill>
              <a:schemeClr val="accent5">
                <a:lumMod val="75000"/>
              </a:schemeClr>
            </a:soli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Audio</a:t>
              </a:r>
            </a:p>
          </p:txBody>
        </p:sp>
        <p:sp>
          <p:nvSpPr>
            <p:cNvPr id="11" name="Rounded Rectangle 10"/>
            <p:cNvSpPr/>
            <p:nvPr/>
          </p:nvSpPr>
          <p:spPr bwMode="auto">
            <a:xfrm>
              <a:off x="4114800" y="2438400"/>
              <a:ext cx="2209800" cy="572239"/>
            </a:xfrm>
            <a:prstGeom prst="roundRect">
              <a:avLst/>
            </a:prstGeom>
            <a:solidFill>
              <a:schemeClr val="accent5">
                <a:lumMod val="75000"/>
              </a:schemeClr>
            </a:soli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Print</a:t>
              </a:r>
            </a:p>
          </p:txBody>
        </p:sp>
        <p:sp>
          <p:nvSpPr>
            <p:cNvPr id="12" name="Rounded Rectangle 11"/>
            <p:cNvSpPr/>
            <p:nvPr/>
          </p:nvSpPr>
          <p:spPr bwMode="auto">
            <a:xfrm>
              <a:off x="4114800" y="3657600"/>
              <a:ext cx="2209800" cy="572239"/>
            </a:xfrm>
            <a:prstGeom prst="roundRect">
              <a:avLst/>
            </a:prstGeom>
            <a:solidFill>
              <a:schemeClr val="accent5">
                <a:lumMod val="75000"/>
              </a:schemeClr>
            </a:soli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Electronic</a:t>
              </a:r>
            </a:p>
          </p:txBody>
        </p:sp>
        <p:sp>
          <p:nvSpPr>
            <p:cNvPr id="13" name="Left Brace 12"/>
            <p:cNvSpPr/>
            <p:nvPr/>
          </p:nvSpPr>
          <p:spPr>
            <a:xfrm>
              <a:off x="3352800" y="2438400"/>
              <a:ext cx="685800" cy="1752600"/>
            </a:xfrm>
            <a:prstGeom prst="leftBrace">
              <a:avLst/>
            </a:prstGeom>
            <a:ln w="127000" cap="flat">
              <a:solidFill>
                <a:schemeClr val="accent2"/>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p:cNvSpPr/>
            <p:nvPr/>
          </p:nvSpPr>
          <p:spPr>
            <a:xfrm>
              <a:off x="6400800" y="2438400"/>
              <a:ext cx="685800" cy="1752600"/>
            </a:xfrm>
            <a:prstGeom prst="rightBrace">
              <a:avLst>
                <a:gd name="adj1" fmla="val 8333"/>
                <a:gd name="adj2" fmla="val 50000"/>
              </a:avLst>
            </a:prstGeom>
            <a:ln w="127000">
              <a:solidFill>
                <a:schemeClr val="accent2"/>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My.MP3.com and Beam-It</a:t>
            </a:r>
            <a:endParaRPr lang="en-US" dirty="0"/>
          </a:p>
        </p:txBody>
      </p:sp>
      <p:sp>
        <p:nvSpPr>
          <p:cNvPr id="8" name="Content Placeholder 7"/>
          <p:cNvSpPr>
            <a:spLocks noGrp="1"/>
          </p:cNvSpPr>
          <p:nvPr>
            <p:ph idx="1"/>
          </p:nvPr>
        </p:nvSpPr>
        <p:spPr>
          <a:xfrm>
            <a:off x="457200" y="1447800"/>
            <a:ext cx="6019800" cy="4114800"/>
          </a:xfrm>
        </p:spPr>
        <p:txBody>
          <a:bodyPr/>
          <a:lstStyle/>
          <a:p>
            <a:r>
              <a:rPr lang="en-US" dirty="0" smtClean="0"/>
              <a:t>MP3.com launched new services</a:t>
            </a:r>
          </a:p>
          <a:p>
            <a:r>
              <a:rPr lang="en-US" dirty="0" smtClean="0"/>
              <a:t>Instant Listening Service</a:t>
            </a:r>
          </a:p>
          <a:p>
            <a:pPr lvl="1"/>
            <a:r>
              <a:rPr lang="en-US" dirty="0" smtClean="0"/>
              <a:t>Immediate streaming of CD’s purchased through MP3.com and partners</a:t>
            </a:r>
          </a:p>
          <a:p>
            <a:r>
              <a:rPr lang="en-US" dirty="0" smtClean="0"/>
              <a:t>My.MP3.com</a:t>
            </a:r>
          </a:p>
          <a:p>
            <a:pPr lvl="1"/>
            <a:r>
              <a:rPr lang="en-US" dirty="0" smtClean="0"/>
              <a:t>Register your CD collection</a:t>
            </a:r>
          </a:p>
          <a:p>
            <a:pPr lvl="1"/>
            <a:r>
              <a:rPr lang="en-US" dirty="0" smtClean="0"/>
              <a:t>Beam-It software verifies physical CD</a:t>
            </a:r>
          </a:p>
          <a:p>
            <a:pPr lvl="1"/>
            <a:r>
              <a:rPr lang="en-US" dirty="0" smtClean="0"/>
              <a:t>Download your music onto additional devices</a:t>
            </a:r>
          </a:p>
          <a:p>
            <a:endParaRPr lang="en-US" dirty="0"/>
          </a:p>
        </p:txBody>
      </p:sp>
      <p:sp>
        <p:nvSpPr>
          <p:cNvPr id="5" name="Date Placeholder 4"/>
          <p:cNvSpPr>
            <a:spLocks noGrp="1"/>
          </p:cNvSpPr>
          <p:nvPr>
            <p:ph type="dt" sz="half" idx="10"/>
          </p:nvPr>
        </p:nvSpPr>
        <p:spPr/>
        <p:txBody>
          <a:bodyPr/>
          <a:lstStyle/>
          <a:p>
            <a:fld id="{6B5B2CC5-8FE8-479F-9F44-C836C2CD2841}" type="datetime1">
              <a:rPr lang="en-US" smtClean="0"/>
              <a:pPr/>
              <a:t>2/16/2012</a:t>
            </a:fld>
            <a:endParaRPr lang="en-US"/>
          </a:p>
        </p:txBody>
      </p:sp>
      <p:sp>
        <p:nvSpPr>
          <p:cNvPr id="6" name="Slide Number Placeholder 5"/>
          <p:cNvSpPr>
            <a:spLocks noGrp="1"/>
          </p:cNvSpPr>
          <p:nvPr>
            <p:ph type="sldNum" sz="quarter" idx="12"/>
          </p:nvPr>
        </p:nvSpPr>
        <p:spPr/>
        <p:txBody>
          <a:bodyPr/>
          <a:lstStyle/>
          <a:p>
            <a:fld id="{35631A8E-801F-401B-ACF7-711EAD65D5F0}" type="slidenum">
              <a:rPr lang="en-US" smtClean="0"/>
              <a:pPr/>
              <a:t>5</a:t>
            </a:fld>
            <a:endParaRPr lang="en-US"/>
          </a:p>
        </p:txBody>
      </p:sp>
      <p:sp>
        <p:nvSpPr>
          <p:cNvPr id="9" name="Rectangle 8"/>
          <p:cNvSpPr/>
          <p:nvPr/>
        </p:nvSpPr>
        <p:spPr>
          <a:xfrm>
            <a:off x="5638800" y="2895600"/>
            <a:ext cx="3188180" cy="1323439"/>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r"/>
            <a:r>
              <a:rPr lang="en-US" sz="4000" b="1" dirty="0" smtClean="0">
                <a:latin typeface="Rockwell" pitchFamily="18" charset="0"/>
              </a:rPr>
              <a:t>January 12, </a:t>
            </a:r>
            <a:br>
              <a:rPr lang="en-US" sz="4000" b="1" dirty="0" smtClean="0">
                <a:latin typeface="Rockwell" pitchFamily="18" charset="0"/>
              </a:rPr>
            </a:br>
            <a:r>
              <a:rPr lang="en-US" sz="4000" b="1" dirty="0" smtClean="0">
                <a:latin typeface="Rockwell" pitchFamily="18" charset="0"/>
              </a:rPr>
              <a:t>2000 </a:t>
            </a:r>
            <a:endParaRPr lang="en-US" sz="4000" b="1" dirty="0">
              <a:latin typeface="Rockwell"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4114800"/>
            <a:ext cx="4038600" cy="990600"/>
          </a:xfrm>
        </p:spPr>
        <p:txBody>
          <a:bodyPr/>
          <a:lstStyle/>
          <a:p>
            <a:pPr>
              <a:buNone/>
            </a:pPr>
            <a:r>
              <a:rPr lang="en-US" sz="3600" dirty="0" smtClean="0"/>
              <a:t>In the English language …</a:t>
            </a:r>
            <a:endParaRPr lang="en-US" sz="3200"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50</a:t>
            </a:fld>
            <a:endParaRPr lang="en-US"/>
          </a:p>
        </p:txBody>
      </p:sp>
      <p:sp>
        <p:nvSpPr>
          <p:cNvPr id="8" name="Rounded Rectangle 7"/>
          <p:cNvSpPr/>
          <p:nvPr/>
        </p:nvSpPr>
        <p:spPr bwMode="auto">
          <a:xfrm>
            <a:off x="4800600" y="0"/>
            <a:ext cx="5410200" cy="572239"/>
          </a:xfrm>
          <a:prstGeom prst="roundRect">
            <a:avLst/>
          </a:prstGeom>
          <a:gradFill flip="none" rotWithShape="1">
            <a:gsLst>
              <a:gs pos="64000">
                <a:schemeClr val="accent1">
                  <a:lumMod val="90000"/>
                  <a:lumOff val="10000"/>
                </a:schemeClr>
              </a:gs>
              <a:gs pos="80000">
                <a:srgbClr val="BCCAD6">
                  <a:tint val="23500"/>
                  <a:satMod val="160000"/>
                  <a:alpha val="0"/>
                </a:srgbClr>
              </a:gs>
            </a:gsLst>
            <a:path path="circle">
              <a:fillToRect r="100000" b="100000"/>
            </a:path>
            <a:tileRect l="-100000" t="-100000"/>
          </a:gra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i="1" dirty="0" smtClean="0">
                <a:solidFill>
                  <a:schemeClr val="bg1"/>
                </a:solidFill>
                <a:latin typeface="+mn-lt"/>
              </a:rPr>
              <a:t>Reproduce</a:t>
            </a:r>
          </a:p>
        </p:txBody>
      </p:sp>
      <p:sp>
        <p:nvSpPr>
          <p:cNvPr id="10" name="Rounded Rectangle 9"/>
          <p:cNvSpPr/>
          <p:nvPr/>
        </p:nvSpPr>
        <p:spPr bwMode="auto">
          <a:xfrm>
            <a:off x="1371600" y="1955800"/>
            <a:ext cx="2209800" cy="572239"/>
          </a:xfrm>
          <a:prstGeom prst="roundRect">
            <a:avLst/>
          </a:prstGeom>
          <a:solidFill>
            <a:schemeClr val="accent1"/>
          </a:soli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Distribute</a:t>
            </a:r>
          </a:p>
        </p:txBody>
      </p:sp>
      <p:sp>
        <p:nvSpPr>
          <p:cNvPr id="11" name="Rounded Rectangle 10"/>
          <p:cNvSpPr/>
          <p:nvPr/>
        </p:nvSpPr>
        <p:spPr bwMode="auto">
          <a:xfrm>
            <a:off x="1371600" y="1295400"/>
            <a:ext cx="2209800" cy="572239"/>
          </a:xfrm>
          <a:prstGeom prst="roundRect">
            <a:avLst/>
          </a:prstGeom>
          <a:solidFill>
            <a:schemeClr val="accent1"/>
          </a:soli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Publish</a:t>
            </a:r>
          </a:p>
        </p:txBody>
      </p:sp>
      <p:sp>
        <p:nvSpPr>
          <p:cNvPr id="12" name="Rounded Rectangle 11"/>
          <p:cNvSpPr/>
          <p:nvPr/>
        </p:nvSpPr>
        <p:spPr bwMode="auto">
          <a:xfrm>
            <a:off x="1371600" y="2616200"/>
            <a:ext cx="2209800" cy="572239"/>
          </a:xfrm>
          <a:prstGeom prst="roundRect">
            <a:avLst/>
          </a:prstGeom>
          <a:solidFill>
            <a:schemeClr val="accent1"/>
          </a:soli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Transmit</a:t>
            </a:r>
          </a:p>
        </p:txBody>
      </p:sp>
      <p:sp>
        <p:nvSpPr>
          <p:cNvPr id="13" name="Left Brace 12"/>
          <p:cNvSpPr/>
          <p:nvPr/>
        </p:nvSpPr>
        <p:spPr>
          <a:xfrm>
            <a:off x="609600" y="1295400"/>
            <a:ext cx="685800" cy="4495800"/>
          </a:xfrm>
          <a:prstGeom prst="leftBrace">
            <a:avLst/>
          </a:prstGeom>
          <a:ln w="127000" cap="flat">
            <a:solidFill>
              <a:schemeClr val="accent2"/>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p:cNvSpPr/>
          <p:nvPr/>
        </p:nvSpPr>
        <p:spPr>
          <a:xfrm>
            <a:off x="3657600" y="1295400"/>
            <a:ext cx="685800" cy="4495800"/>
          </a:xfrm>
          <a:prstGeom prst="rightBrace">
            <a:avLst>
              <a:gd name="adj1" fmla="val 8333"/>
              <a:gd name="adj2" fmla="val 50000"/>
            </a:avLst>
          </a:prstGeom>
          <a:ln w="127000">
            <a:solidFill>
              <a:schemeClr val="accent2"/>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Content Placeholder 2"/>
          <p:cNvSpPr txBox="1">
            <a:spLocks/>
          </p:cNvSpPr>
          <p:nvPr/>
        </p:nvSpPr>
        <p:spPr>
          <a:xfrm>
            <a:off x="0" y="381000"/>
            <a:ext cx="1828800" cy="609600"/>
          </a:xfrm>
          <a:prstGeom prst="rect">
            <a:avLst/>
          </a:prstGeom>
        </p:spPr>
        <p:txBody>
          <a:bodyPr vert="horz" lIns="91440" tIns="45720" rIns="91440" bIns="45720" rtlCol="0">
            <a:noAutofit/>
          </a:bodyPr>
          <a:lstStyle/>
          <a:p>
            <a:pPr marL="231775" marR="0" lvl="0" indent="-231775" algn="l" defTabSz="914400" rtl="0" eaLnBrk="1" fontAlgn="auto" latinLnBrk="0" hangingPunct="1">
              <a:lnSpc>
                <a:spcPct val="90000"/>
              </a:lnSpc>
              <a:spcBef>
                <a:spcPts val="18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2"/>
                </a:solidFill>
                <a:effectLst/>
                <a:uLnTx/>
                <a:uFillTx/>
                <a:latin typeface="+mn-lt"/>
                <a:ea typeface="+mn-ea"/>
                <a:cs typeface="+mn-cs"/>
              </a:rPr>
              <a:t>…to… </a:t>
            </a:r>
            <a:endParaRPr kumimoji="0" lang="en-US" sz="3200" b="0" i="0" u="none" strike="noStrike" kern="1200" cap="none" spc="0" normalizeH="0" baseline="0" noProof="0" dirty="0">
              <a:ln>
                <a:noFill/>
              </a:ln>
              <a:solidFill>
                <a:schemeClr val="tx2"/>
              </a:solidFill>
              <a:effectLst/>
              <a:uLnTx/>
              <a:uFillTx/>
              <a:latin typeface="+mn-lt"/>
              <a:ea typeface="+mn-ea"/>
              <a:cs typeface="+mn-cs"/>
            </a:endParaRPr>
          </a:p>
        </p:txBody>
      </p:sp>
      <p:sp>
        <p:nvSpPr>
          <p:cNvPr id="17" name="Rounded Rectangle 16"/>
          <p:cNvSpPr/>
          <p:nvPr/>
        </p:nvSpPr>
        <p:spPr bwMode="auto">
          <a:xfrm>
            <a:off x="1371600" y="3276600"/>
            <a:ext cx="2209800" cy="572239"/>
          </a:xfrm>
          <a:prstGeom prst="roundRect">
            <a:avLst/>
          </a:prstGeom>
          <a:solidFill>
            <a:schemeClr val="accent1"/>
          </a:soli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Deliver</a:t>
            </a:r>
          </a:p>
        </p:txBody>
      </p:sp>
      <p:sp>
        <p:nvSpPr>
          <p:cNvPr id="18" name="Rounded Rectangle 17"/>
          <p:cNvSpPr/>
          <p:nvPr/>
        </p:nvSpPr>
        <p:spPr bwMode="auto">
          <a:xfrm>
            <a:off x="1371600" y="3937000"/>
            <a:ext cx="2209800" cy="572239"/>
          </a:xfrm>
          <a:prstGeom prst="roundRect">
            <a:avLst/>
          </a:prstGeom>
          <a:solidFill>
            <a:schemeClr val="accent1"/>
          </a:soli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Transfer</a:t>
            </a:r>
          </a:p>
        </p:txBody>
      </p:sp>
      <p:sp>
        <p:nvSpPr>
          <p:cNvPr id="19" name="Rounded Rectangle 18"/>
          <p:cNvSpPr/>
          <p:nvPr/>
        </p:nvSpPr>
        <p:spPr bwMode="auto">
          <a:xfrm>
            <a:off x="1371600" y="4597400"/>
            <a:ext cx="2209800" cy="572239"/>
          </a:xfrm>
          <a:prstGeom prst="roundRect">
            <a:avLst/>
          </a:prstGeom>
          <a:solidFill>
            <a:schemeClr val="accent1"/>
          </a:soli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Market</a:t>
            </a:r>
          </a:p>
        </p:txBody>
      </p:sp>
      <p:sp>
        <p:nvSpPr>
          <p:cNvPr id="20" name="Rounded Rectangle 19"/>
          <p:cNvSpPr/>
          <p:nvPr/>
        </p:nvSpPr>
        <p:spPr bwMode="auto">
          <a:xfrm>
            <a:off x="1371600" y="5257800"/>
            <a:ext cx="2209800" cy="572239"/>
          </a:xfrm>
          <a:prstGeom prst="roundRect">
            <a:avLst/>
          </a:prstGeom>
          <a:solidFill>
            <a:schemeClr val="accent1"/>
          </a:soli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Sell</a:t>
            </a:r>
          </a:p>
        </p:txBody>
      </p:sp>
      <p:sp>
        <p:nvSpPr>
          <p:cNvPr id="21" name="Rounded Rectangle 20"/>
          <p:cNvSpPr/>
          <p:nvPr/>
        </p:nvSpPr>
        <p:spPr bwMode="auto">
          <a:xfrm>
            <a:off x="4800600" y="685800"/>
            <a:ext cx="5410200" cy="572239"/>
          </a:xfrm>
          <a:prstGeom prst="roundRect">
            <a:avLst/>
          </a:prstGeom>
          <a:gradFill flip="none" rotWithShape="1">
            <a:gsLst>
              <a:gs pos="64000">
                <a:schemeClr val="accent1">
                  <a:lumMod val="90000"/>
                  <a:lumOff val="10000"/>
                </a:schemeClr>
              </a:gs>
              <a:gs pos="80000">
                <a:srgbClr val="BCCAD6">
                  <a:tint val="23500"/>
                  <a:satMod val="160000"/>
                  <a:alpha val="0"/>
                </a:srgbClr>
              </a:gs>
            </a:gsLst>
            <a:path path="circle">
              <a:fillToRect r="100000" b="100000"/>
            </a:path>
            <a:tileRect l="-100000" t="-100000"/>
          </a:gra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i="1" dirty="0" smtClean="0">
                <a:solidFill>
                  <a:schemeClr val="bg1"/>
                </a:solidFill>
                <a:latin typeface="+mn-lt"/>
              </a:rPr>
              <a:t>Distribute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200400"/>
            <a:ext cx="5181600" cy="609600"/>
          </a:xfrm>
        </p:spPr>
        <p:txBody>
          <a:bodyPr/>
          <a:lstStyle/>
          <a:p>
            <a:pPr>
              <a:buNone/>
            </a:pPr>
            <a:r>
              <a:rPr lang="en-US" sz="3600" dirty="0" smtClean="0"/>
              <a:t>…throughout the world.</a:t>
            </a:r>
            <a:endParaRPr lang="en-US" sz="3200"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51</a:t>
            </a:fld>
            <a:endParaRPr lang="en-US"/>
          </a:p>
        </p:txBody>
      </p:sp>
      <p:sp>
        <p:nvSpPr>
          <p:cNvPr id="10" name="Rounded Rectangle 9"/>
          <p:cNvSpPr/>
          <p:nvPr/>
        </p:nvSpPr>
        <p:spPr bwMode="auto">
          <a:xfrm>
            <a:off x="2057400" y="2032000"/>
            <a:ext cx="4572000" cy="572239"/>
          </a:xfrm>
          <a:prstGeom prst="roundRect">
            <a:avLst/>
          </a:prstGeom>
          <a:solidFill>
            <a:schemeClr val="accent1"/>
          </a:soli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rPr>
              <a:t>i</a:t>
            </a:r>
            <a:r>
              <a:rPr lang="en-US" sz="3200" b="1" dirty="0" smtClean="0">
                <a:solidFill>
                  <a:schemeClr val="bg1"/>
                </a:solidFill>
                <a:latin typeface="+mn-lt"/>
              </a:rPr>
              <a:t>nvented in the future</a:t>
            </a:r>
          </a:p>
        </p:txBody>
      </p:sp>
      <p:sp>
        <p:nvSpPr>
          <p:cNvPr id="11" name="Rounded Rectangle 10"/>
          <p:cNvSpPr/>
          <p:nvPr/>
        </p:nvSpPr>
        <p:spPr bwMode="auto">
          <a:xfrm>
            <a:off x="2057400" y="1371600"/>
            <a:ext cx="4572000" cy="572239"/>
          </a:xfrm>
          <a:prstGeom prst="roundRect">
            <a:avLst/>
          </a:prstGeom>
          <a:solidFill>
            <a:schemeClr val="accent1"/>
          </a:soli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rPr>
              <a:t>currently available</a:t>
            </a:r>
            <a:endParaRPr lang="en-US" sz="3200" b="1" dirty="0" smtClean="0">
              <a:solidFill>
                <a:schemeClr val="bg1"/>
              </a:solidFill>
              <a:latin typeface="+mn-lt"/>
            </a:endParaRPr>
          </a:p>
        </p:txBody>
      </p:sp>
      <p:sp>
        <p:nvSpPr>
          <p:cNvPr id="13" name="Left Brace 12"/>
          <p:cNvSpPr/>
          <p:nvPr/>
        </p:nvSpPr>
        <p:spPr>
          <a:xfrm>
            <a:off x="1295400" y="1371600"/>
            <a:ext cx="685800" cy="1295400"/>
          </a:xfrm>
          <a:prstGeom prst="leftBrace">
            <a:avLst/>
          </a:prstGeom>
          <a:ln w="127000" cap="flat">
            <a:solidFill>
              <a:schemeClr val="accent2"/>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p:cNvSpPr/>
          <p:nvPr/>
        </p:nvSpPr>
        <p:spPr>
          <a:xfrm>
            <a:off x="6705600" y="1371600"/>
            <a:ext cx="685800" cy="1295400"/>
          </a:xfrm>
          <a:prstGeom prst="rightBrace">
            <a:avLst>
              <a:gd name="adj1" fmla="val 8333"/>
              <a:gd name="adj2" fmla="val 50000"/>
            </a:avLst>
          </a:prstGeom>
          <a:ln w="127000">
            <a:solidFill>
              <a:schemeClr val="accent2"/>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Content Placeholder 2"/>
          <p:cNvSpPr txBox="1">
            <a:spLocks/>
          </p:cNvSpPr>
          <p:nvPr/>
        </p:nvSpPr>
        <p:spPr>
          <a:xfrm>
            <a:off x="0" y="304800"/>
            <a:ext cx="4648200" cy="990600"/>
          </a:xfrm>
          <a:prstGeom prst="rect">
            <a:avLst/>
          </a:prstGeom>
        </p:spPr>
        <p:txBody>
          <a:bodyPr vert="horz" lIns="91440" tIns="45720" rIns="91440" bIns="45720" rtlCol="0">
            <a:noAutofit/>
          </a:bodyPr>
          <a:lstStyle/>
          <a:p>
            <a:pPr marL="231775" marR="0" lvl="0" indent="-231775" algn="l" defTabSz="914400" rtl="0" eaLnBrk="1" fontAlgn="auto" latinLnBrk="0" hangingPunct="1">
              <a:lnSpc>
                <a:spcPct val="90000"/>
              </a:lnSpc>
              <a:spcBef>
                <a:spcPts val="18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2"/>
                </a:solidFill>
                <a:effectLst/>
                <a:uLnTx/>
                <a:uFillTx/>
                <a:latin typeface="+mn-lt"/>
                <a:ea typeface="+mn-ea"/>
                <a:cs typeface="+mn-cs"/>
              </a:rPr>
              <a:t>…in any media… </a:t>
            </a:r>
            <a:endParaRPr kumimoji="0" lang="en-US" sz="3200" b="0" i="0" u="none" strike="noStrike" kern="1200" cap="none" spc="0" normalizeH="0" baseline="0" noProof="0" dirty="0">
              <a:ln>
                <a:noFill/>
              </a:ln>
              <a:solidFill>
                <a:schemeClr val="tx2"/>
              </a:solidFill>
              <a:effectLst/>
              <a:uLnTx/>
              <a:uFillTx/>
              <a:latin typeface="+mn-lt"/>
              <a:ea typeface="+mn-ea"/>
              <a:cs typeface="+mn-cs"/>
            </a:endParaRPr>
          </a:p>
        </p:txBody>
      </p:sp>
      <p:sp>
        <p:nvSpPr>
          <p:cNvPr id="21" name="Rounded Rectangle 20"/>
          <p:cNvSpPr/>
          <p:nvPr/>
        </p:nvSpPr>
        <p:spPr bwMode="auto">
          <a:xfrm>
            <a:off x="4800600" y="0"/>
            <a:ext cx="5410200" cy="572239"/>
          </a:xfrm>
          <a:prstGeom prst="roundRect">
            <a:avLst/>
          </a:prstGeom>
          <a:gradFill flip="none" rotWithShape="1">
            <a:gsLst>
              <a:gs pos="64000">
                <a:schemeClr val="accent1">
                  <a:lumMod val="90000"/>
                  <a:lumOff val="10000"/>
                </a:schemeClr>
              </a:gs>
              <a:gs pos="80000">
                <a:srgbClr val="BCCAD6">
                  <a:tint val="23500"/>
                  <a:satMod val="160000"/>
                  <a:alpha val="0"/>
                </a:srgbClr>
              </a:gs>
            </a:gsLst>
            <a:path path="circle">
              <a:fillToRect r="100000" b="100000"/>
            </a:path>
            <a:tileRect l="-100000" t="-100000"/>
          </a:gra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i="1" dirty="0" smtClean="0">
                <a:solidFill>
                  <a:schemeClr val="bg1"/>
                </a:solidFill>
                <a:latin typeface="+mn-lt"/>
              </a:rPr>
              <a:t>Distribute</a:t>
            </a:r>
          </a:p>
        </p:txBody>
      </p:sp>
      <p:pic>
        <p:nvPicPr>
          <p:cNvPr id="23" name="Picture 22" descr="theworld.jpg"/>
          <p:cNvPicPr>
            <a:picLocks noChangeAspect="1"/>
          </p:cNvPicPr>
          <p:nvPr/>
        </p:nvPicPr>
        <p:blipFill>
          <a:blip r:embed="rId3" cstate="print">
            <a:clrChange>
              <a:clrFrom>
                <a:srgbClr val="010101"/>
              </a:clrFrom>
              <a:clrTo>
                <a:srgbClr val="010101">
                  <a:alpha val="0"/>
                </a:srgbClr>
              </a:clrTo>
            </a:clrChange>
          </a:blip>
          <a:stretch>
            <a:fillRect/>
          </a:stretch>
        </p:blipFill>
        <p:spPr>
          <a:xfrm>
            <a:off x="5867400" y="3350913"/>
            <a:ext cx="2971800" cy="2973686"/>
          </a:xfrm>
          <a:prstGeom prst="ellipse">
            <a:avLst/>
          </a:prstGeom>
        </p:spPr>
      </p:pic>
      <p:sp>
        <p:nvSpPr>
          <p:cNvPr id="24" name="Right Arrow 23"/>
          <p:cNvSpPr/>
          <p:nvPr/>
        </p:nvSpPr>
        <p:spPr>
          <a:xfrm>
            <a:off x="1905000" y="4267200"/>
            <a:ext cx="4038600" cy="11704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b="1" dirty="0" smtClean="0"/>
              <a:t>(“The Territory”)</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not included?</a:t>
            </a:r>
            <a:endParaRPr lang="en-US" dirty="0"/>
          </a:p>
        </p:txBody>
      </p:sp>
      <p:sp>
        <p:nvSpPr>
          <p:cNvPr id="3" name="Content Placeholder 2"/>
          <p:cNvSpPr>
            <a:spLocks noGrp="1"/>
          </p:cNvSpPr>
          <p:nvPr>
            <p:ph idx="1"/>
          </p:nvPr>
        </p:nvSpPr>
        <p:spPr>
          <a:xfrm>
            <a:off x="457200" y="2895600"/>
            <a:ext cx="8229600" cy="533400"/>
          </a:xfrm>
        </p:spPr>
        <p:txBody>
          <a:bodyPr/>
          <a:lstStyle/>
          <a:p>
            <a:r>
              <a:rPr lang="en-US" dirty="0" smtClean="0"/>
              <a:t>Any performance or display rights</a:t>
            </a:r>
            <a:endParaRPr lang="en-US"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E-READER TERMS OF USE</a:t>
            </a:r>
            <a:endParaRPr lang="en-US" dirty="0"/>
          </a:p>
        </p:txBody>
      </p:sp>
      <p:sp>
        <p:nvSpPr>
          <p:cNvPr id="7" name="Text Placeholder 6"/>
          <p:cNvSpPr>
            <a:spLocks noGrp="1"/>
          </p:cNvSpPr>
          <p:nvPr>
            <p:ph type="body" idx="1"/>
          </p:nvPr>
        </p:nvSpPr>
        <p:spPr/>
        <p:txBody>
          <a:bodyPr/>
          <a:lstStyle/>
          <a:p>
            <a:r>
              <a:rPr lang="en-US" dirty="0" smtClean="0"/>
              <a:t>Example 2:</a:t>
            </a:r>
            <a:endParaRPr lang="en-US"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533400"/>
          </a:xfrm>
        </p:spPr>
        <p:txBody>
          <a:bodyPr/>
          <a:lstStyle/>
          <a:p>
            <a:pPr>
              <a:buNone/>
            </a:pPr>
            <a:r>
              <a:rPr lang="en-US" sz="3600" dirty="0" smtClean="0"/>
              <a:t>Content provider grants* </a:t>
            </a:r>
            <a:r>
              <a:rPr lang="en-US" sz="3600" i="1" dirty="0" smtClean="0"/>
              <a:t>non</a:t>
            </a:r>
            <a:r>
              <a:rPr lang="en-US" sz="3600" dirty="0" smtClean="0"/>
              <a:t>-exclusive </a:t>
            </a:r>
            <a:br>
              <a:rPr lang="en-US" sz="3600" dirty="0" smtClean="0"/>
            </a:br>
            <a:r>
              <a:rPr lang="en-US" sz="3600" dirty="0" smtClean="0"/>
              <a:t>right to …</a:t>
            </a:r>
            <a:endParaRPr lang="en-US" sz="3200"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54</a:t>
            </a:fld>
            <a:endParaRPr lang="en-US"/>
          </a:p>
        </p:txBody>
      </p:sp>
      <p:sp>
        <p:nvSpPr>
          <p:cNvPr id="8" name="Rounded Rectangle 7"/>
          <p:cNvSpPr/>
          <p:nvPr/>
        </p:nvSpPr>
        <p:spPr bwMode="auto">
          <a:xfrm>
            <a:off x="4572000" y="0"/>
            <a:ext cx="5410200" cy="572239"/>
          </a:xfrm>
          <a:prstGeom prst="roundRect">
            <a:avLst/>
          </a:prstGeom>
          <a:gradFill flip="none" rotWithShape="1">
            <a:gsLst>
              <a:gs pos="64000">
                <a:schemeClr val="accent1">
                  <a:lumMod val="90000"/>
                  <a:lumOff val="10000"/>
                </a:schemeClr>
              </a:gs>
              <a:gs pos="80000">
                <a:srgbClr val="BCCAD6">
                  <a:tint val="23500"/>
                  <a:satMod val="160000"/>
                  <a:alpha val="0"/>
                </a:srgbClr>
              </a:gs>
            </a:gsLst>
            <a:path path="circle">
              <a:fillToRect r="100000" b="100000"/>
            </a:path>
            <a:tileRect l="-100000" t="-100000"/>
          </a:gra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i="1" dirty="0" smtClean="0">
                <a:solidFill>
                  <a:schemeClr val="bg1"/>
                </a:solidFill>
                <a:latin typeface="+mn-lt"/>
              </a:rPr>
              <a:t>Reproduce</a:t>
            </a:r>
          </a:p>
        </p:txBody>
      </p:sp>
      <p:sp>
        <p:nvSpPr>
          <p:cNvPr id="14" name="Content Placeholder 2"/>
          <p:cNvSpPr txBox="1">
            <a:spLocks/>
          </p:cNvSpPr>
          <p:nvPr/>
        </p:nvSpPr>
        <p:spPr>
          <a:xfrm>
            <a:off x="381000" y="4419600"/>
            <a:ext cx="8610600" cy="1143000"/>
          </a:xfrm>
          <a:prstGeom prst="rect">
            <a:avLst/>
          </a:prstGeom>
        </p:spPr>
        <p:txBody>
          <a:bodyPr vert="horz" lIns="91440" tIns="45720" rIns="91440" bIns="45720" rtlCol="0">
            <a:noAutofit/>
          </a:bodyPr>
          <a:lstStyle/>
          <a:p>
            <a:pPr marL="231775" marR="0" lvl="0" indent="-231775" algn="l" defTabSz="914400" rtl="0" eaLnBrk="1" fontAlgn="auto" latinLnBrk="0" hangingPunct="1">
              <a:lnSpc>
                <a:spcPct val="90000"/>
              </a:lnSpc>
              <a:spcBef>
                <a:spcPts val="1800"/>
              </a:spcBef>
              <a:spcAft>
                <a:spcPts val="0"/>
              </a:spcAft>
              <a:buClrTx/>
              <a:buSzTx/>
              <a:buFont typeface="Arial" pitchFamily="34" charset="0"/>
              <a:buNone/>
              <a:tabLst/>
              <a:defRPr/>
            </a:pPr>
            <a:r>
              <a:rPr lang="en-US" sz="3600" noProof="0" dirty="0" smtClean="0">
                <a:solidFill>
                  <a:schemeClr val="tx2"/>
                </a:solidFill>
              </a:rPr>
              <a:t>digital content [any] number of times</a:t>
            </a:r>
            <a:r>
              <a:rPr kumimoji="0" lang="en-US" sz="3600" b="0" i="0" u="none" strike="noStrike" kern="1200" cap="none" spc="0" normalizeH="0" baseline="0" noProof="0" dirty="0" smtClean="0">
                <a:ln>
                  <a:noFill/>
                </a:ln>
                <a:solidFill>
                  <a:schemeClr val="tx2"/>
                </a:solidFill>
                <a:effectLst/>
                <a:uLnTx/>
                <a:uFillTx/>
                <a:latin typeface="+mn-lt"/>
                <a:ea typeface="+mn-ea"/>
                <a:cs typeface="+mn-cs"/>
              </a:rPr>
              <a:t>…</a:t>
            </a:r>
            <a:br>
              <a:rPr kumimoji="0" lang="en-US" sz="3600" b="0" i="0" u="none" strike="noStrike" kern="1200" cap="none" spc="0" normalizeH="0" baseline="0" noProof="0" dirty="0" smtClean="0">
                <a:ln>
                  <a:noFill/>
                </a:ln>
                <a:solidFill>
                  <a:schemeClr val="tx2"/>
                </a:solidFill>
                <a:effectLst/>
                <a:uLnTx/>
                <a:uFillTx/>
                <a:latin typeface="+mn-lt"/>
                <a:ea typeface="+mn-ea"/>
                <a:cs typeface="+mn-cs"/>
              </a:rPr>
            </a:br>
            <a:r>
              <a:rPr kumimoji="0" lang="en-US" sz="3600" b="0" i="0" u="none" strike="noStrike" kern="1200" cap="none" spc="0" normalizeH="0" baseline="0" noProof="0" dirty="0" smtClean="0">
                <a:ln>
                  <a:noFill/>
                </a:ln>
                <a:solidFill>
                  <a:schemeClr val="tx2"/>
                </a:solidFill>
                <a:effectLst/>
                <a:uLnTx/>
                <a:uFillTx/>
                <a:latin typeface="+mn-lt"/>
                <a:ea typeface="+mn-ea"/>
                <a:cs typeface="+mn-cs"/>
              </a:rPr>
              <a:t>for</a:t>
            </a:r>
            <a:r>
              <a:rPr kumimoji="0" lang="en-US" sz="3600" b="0" i="0" u="none" strike="noStrike" kern="1200" cap="none" spc="0" normalizeH="0" noProof="0" dirty="0" smtClean="0">
                <a:ln>
                  <a:noFill/>
                </a:ln>
                <a:solidFill>
                  <a:schemeClr val="tx2"/>
                </a:solidFill>
                <a:effectLst/>
                <a:uLnTx/>
                <a:uFillTx/>
                <a:latin typeface="+mn-lt"/>
                <a:ea typeface="+mn-ea"/>
                <a:cs typeface="+mn-cs"/>
              </a:rPr>
              <a:t> personal, non-commercial use.</a:t>
            </a:r>
          </a:p>
          <a:p>
            <a:pPr marL="231775" marR="0" lvl="0" indent="-231775" algn="l" defTabSz="914400" rtl="0" eaLnBrk="1" fontAlgn="auto" latinLnBrk="0" hangingPunct="1">
              <a:lnSpc>
                <a:spcPct val="90000"/>
              </a:lnSpc>
              <a:spcBef>
                <a:spcPts val="1800"/>
              </a:spcBef>
              <a:spcAft>
                <a:spcPts val="0"/>
              </a:spcAft>
              <a:buClrTx/>
              <a:buSzTx/>
              <a:buFont typeface="Arial" pitchFamily="34" charset="0"/>
              <a:buNone/>
              <a:tabLst/>
              <a:defRPr/>
            </a:pPr>
            <a:r>
              <a:rPr lang="en-US" sz="2800" i="1" dirty="0" smtClean="0">
                <a:solidFill>
                  <a:schemeClr val="tx2"/>
                </a:solidFill>
              </a:rPr>
              <a:t>*This is a license, not a sale.</a:t>
            </a:r>
            <a:endParaRPr kumimoji="0" lang="en-US" sz="2400" b="0" i="1" u="none" strike="noStrike" kern="1200" cap="none" spc="0" normalizeH="0" baseline="0" noProof="0" dirty="0">
              <a:ln>
                <a:noFill/>
              </a:ln>
              <a:solidFill>
                <a:schemeClr val="tx2"/>
              </a:solidFill>
              <a:effectLst/>
              <a:uLnTx/>
              <a:uFillTx/>
              <a:latin typeface="+mn-lt"/>
              <a:ea typeface="+mn-ea"/>
              <a:cs typeface="+mn-cs"/>
            </a:endParaRPr>
          </a:p>
        </p:txBody>
      </p:sp>
      <p:grpSp>
        <p:nvGrpSpPr>
          <p:cNvPr id="2" name="Group 15"/>
          <p:cNvGrpSpPr/>
          <p:nvPr/>
        </p:nvGrpSpPr>
        <p:grpSpPr>
          <a:xfrm>
            <a:off x="2667000" y="2438400"/>
            <a:ext cx="3810000" cy="1791439"/>
            <a:chOff x="3352800" y="2438400"/>
            <a:chExt cx="3810000" cy="1791439"/>
          </a:xfrm>
        </p:grpSpPr>
        <p:sp>
          <p:nvSpPr>
            <p:cNvPr id="10" name="Rounded Rectangle 9"/>
            <p:cNvSpPr/>
            <p:nvPr/>
          </p:nvSpPr>
          <p:spPr bwMode="auto">
            <a:xfrm>
              <a:off x="4114800" y="3048000"/>
              <a:ext cx="2209800" cy="572239"/>
            </a:xfrm>
            <a:prstGeom prst="roundRect">
              <a:avLst/>
            </a:prstGeom>
            <a:solidFill>
              <a:schemeClr val="accent5">
                <a:lumMod val="75000"/>
              </a:schemeClr>
            </a:soli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Use</a:t>
              </a:r>
            </a:p>
          </p:txBody>
        </p:sp>
        <p:sp>
          <p:nvSpPr>
            <p:cNvPr id="11" name="Rounded Rectangle 10"/>
            <p:cNvSpPr/>
            <p:nvPr/>
          </p:nvSpPr>
          <p:spPr bwMode="auto">
            <a:xfrm>
              <a:off x="4114800" y="2438400"/>
              <a:ext cx="2209800" cy="572239"/>
            </a:xfrm>
            <a:prstGeom prst="roundRect">
              <a:avLst/>
            </a:prstGeom>
            <a:solidFill>
              <a:schemeClr val="accent5">
                <a:lumMod val="75000"/>
              </a:schemeClr>
            </a:soli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View</a:t>
              </a:r>
            </a:p>
          </p:txBody>
        </p:sp>
        <p:sp>
          <p:nvSpPr>
            <p:cNvPr id="12" name="Rounded Rectangle 11"/>
            <p:cNvSpPr/>
            <p:nvPr/>
          </p:nvSpPr>
          <p:spPr bwMode="auto">
            <a:xfrm>
              <a:off x="4114800" y="3657600"/>
              <a:ext cx="2209800" cy="572239"/>
            </a:xfrm>
            <a:prstGeom prst="roundRect">
              <a:avLst/>
            </a:prstGeom>
            <a:solidFill>
              <a:schemeClr val="accent5">
                <a:lumMod val="75000"/>
              </a:schemeClr>
            </a:soli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Display</a:t>
              </a:r>
            </a:p>
          </p:txBody>
        </p:sp>
        <p:sp>
          <p:nvSpPr>
            <p:cNvPr id="13" name="Left Brace 12"/>
            <p:cNvSpPr/>
            <p:nvPr/>
          </p:nvSpPr>
          <p:spPr>
            <a:xfrm>
              <a:off x="3352800" y="2438400"/>
              <a:ext cx="685800" cy="1752600"/>
            </a:xfrm>
            <a:prstGeom prst="leftBrace">
              <a:avLst/>
            </a:prstGeom>
            <a:ln w="127000" cap="flat">
              <a:solidFill>
                <a:schemeClr val="accent2"/>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p:cNvSpPr/>
            <p:nvPr/>
          </p:nvSpPr>
          <p:spPr>
            <a:xfrm>
              <a:off x="6477000" y="2438400"/>
              <a:ext cx="685800" cy="1752600"/>
            </a:xfrm>
            <a:prstGeom prst="rightBrace">
              <a:avLst>
                <a:gd name="adj1" fmla="val 8333"/>
                <a:gd name="adj2" fmla="val 50000"/>
              </a:avLst>
            </a:prstGeom>
            <a:ln w="127000">
              <a:solidFill>
                <a:schemeClr val="accent2"/>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2"/>
          </p:nvPr>
        </p:nvSpPr>
        <p:spPr>
          <a:xfrm>
            <a:off x="457200" y="2209800"/>
            <a:ext cx="3352800" cy="2514600"/>
          </a:xfrm>
        </p:spPr>
        <p:txBody>
          <a:bodyPr>
            <a:normAutofit/>
          </a:bodyPr>
          <a:lstStyle/>
          <a:p>
            <a:r>
              <a:rPr lang="en-US" sz="4800" dirty="0" smtClean="0"/>
              <a:t>First Sale and eBooks</a:t>
            </a:r>
            <a:endParaRPr lang="en-US" sz="4800"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55</a:t>
            </a:fld>
            <a:endParaRPr lang="en-US"/>
          </a:p>
        </p:txBody>
      </p:sp>
      <p:pic>
        <p:nvPicPr>
          <p:cNvPr id="6" name="Picture 5" descr="used-book-sale.jpg"/>
          <p:cNvPicPr>
            <a:picLocks noChangeAspect="1"/>
          </p:cNvPicPr>
          <p:nvPr/>
        </p:nvPicPr>
        <p:blipFill>
          <a:blip r:embed="rId3" cstate="print"/>
          <a:srcRect b="42222"/>
          <a:stretch>
            <a:fillRect/>
          </a:stretch>
        </p:blipFill>
        <p:spPr>
          <a:xfrm>
            <a:off x="3657600" y="990600"/>
            <a:ext cx="5168145" cy="449580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Rights in Cars v. Rights in Copyright</a:t>
            </a:r>
            <a:endParaRPr lang="en-US" dirty="0"/>
          </a:p>
        </p:txBody>
      </p:sp>
      <p:graphicFrame>
        <p:nvGraphicFramePr>
          <p:cNvPr id="6" name="Content Placeholder 5"/>
          <p:cNvGraphicFramePr>
            <a:graphicFrameLocks noGrp="1"/>
          </p:cNvGraphicFramePr>
          <p:nvPr>
            <p:ph idx="1"/>
          </p:nvPr>
        </p:nvGraphicFramePr>
        <p:xfrm>
          <a:off x="457200" y="1447800"/>
          <a:ext cx="8229600" cy="2194560"/>
        </p:xfrm>
        <a:graphic>
          <a:graphicData uri="http://schemas.openxmlformats.org/drawingml/2006/table">
            <a:tbl>
              <a:tblPr firstRow="1" bandRow="1">
                <a:tableStyleId>{D27102A9-8310-4765-A935-A1911B00CA55}</a:tableStyleId>
              </a:tblPr>
              <a:tblGrid>
                <a:gridCol w="4114800"/>
                <a:gridCol w="4114800"/>
              </a:tblGrid>
              <a:tr h="370840">
                <a:tc>
                  <a:txBody>
                    <a:bodyPr/>
                    <a:lstStyle/>
                    <a:p>
                      <a:r>
                        <a:rPr lang="en-US" sz="2400" dirty="0" smtClean="0"/>
                        <a:t>If you buy a Car, </a:t>
                      </a:r>
                      <a:br>
                        <a:rPr lang="en-US" sz="2400" dirty="0" smtClean="0"/>
                      </a:br>
                      <a:r>
                        <a:rPr lang="en-US" sz="2400" dirty="0" smtClean="0"/>
                        <a:t>you may…</a:t>
                      </a:r>
                      <a:endParaRPr lang="en-US" sz="2400" dirty="0"/>
                    </a:p>
                  </a:txBody>
                  <a:tcPr/>
                </a:tc>
                <a:tc>
                  <a:txBody>
                    <a:bodyPr/>
                    <a:lstStyle/>
                    <a:p>
                      <a:r>
                        <a:rPr lang="en-US" sz="2400" dirty="0" smtClean="0"/>
                        <a:t>If you buy a hardcopy Book,</a:t>
                      </a:r>
                      <a:r>
                        <a:rPr lang="en-US" sz="2400" baseline="0" dirty="0" smtClean="0"/>
                        <a:t> you may…</a:t>
                      </a:r>
                      <a:endParaRPr lang="en-US" sz="2400" dirty="0"/>
                    </a:p>
                  </a:txBody>
                  <a:tcPr/>
                </a:tc>
              </a:tr>
              <a:tr h="370840">
                <a:tc>
                  <a:txBody>
                    <a:bodyPr/>
                    <a:lstStyle/>
                    <a:p>
                      <a:r>
                        <a:rPr lang="en-US" sz="2400" dirty="0" smtClean="0"/>
                        <a:t>Sell it</a:t>
                      </a:r>
                      <a:endParaRPr lang="en-US" sz="2400" dirty="0"/>
                    </a:p>
                  </a:txBody>
                  <a:tcPr/>
                </a:tc>
                <a:tc>
                  <a:txBody>
                    <a:bodyPr/>
                    <a:lstStyle/>
                    <a:p>
                      <a:r>
                        <a:rPr lang="en-US" sz="2400" dirty="0" smtClean="0"/>
                        <a:t>Sell it</a:t>
                      </a:r>
                      <a:endParaRPr lang="en-US" sz="2400" dirty="0"/>
                    </a:p>
                  </a:txBody>
                  <a:tcPr/>
                </a:tc>
              </a:tr>
              <a:tr h="370840">
                <a:tc>
                  <a:txBody>
                    <a:bodyPr/>
                    <a:lstStyle/>
                    <a:p>
                      <a:r>
                        <a:rPr lang="en-US" sz="2400" dirty="0" smtClean="0"/>
                        <a:t>Destroy it</a:t>
                      </a:r>
                      <a:endParaRPr lang="en-US" sz="2400" dirty="0"/>
                    </a:p>
                  </a:txBody>
                  <a:tcPr/>
                </a:tc>
                <a:tc>
                  <a:txBody>
                    <a:bodyPr/>
                    <a:lstStyle/>
                    <a:p>
                      <a:r>
                        <a:rPr lang="en-US" sz="2400" dirty="0" smtClean="0"/>
                        <a:t>Destroy it</a:t>
                      </a:r>
                      <a:endParaRPr lang="en-US" sz="2400" dirty="0"/>
                    </a:p>
                  </a:txBody>
                  <a:tcPr/>
                </a:tc>
              </a:tr>
              <a:tr h="370840">
                <a:tc>
                  <a:txBody>
                    <a:bodyPr/>
                    <a:lstStyle/>
                    <a:p>
                      <a:r>
                        <a:rPr lang="en-US" sz="2400" dirty="0" smtClean="0"/>
                        <a:t>Lend</a:t>
                      </a:r>
                      <a:r>
                        <a:rPr lang="en-US" sz="2400" baseline="0" dirty="0" smtClean="0"/>
                        <a:t> it or rent it</a:t>
                      </a:r>
                      <a:endParaRPr lang="en-US" sz="2400" dirty="0"/>
                    </a:p>
                  </a:txBody>
                  <a:tcPr/>
                </a:tc>
                <a:tc>
                  <a:txBody>
                    <a:bodyPr/>
                    <a:lstStyle/>
                    <a:p>
                      <a:r>
                        <a:rPr lang="en-US" sz="2400" dirty="0" smtClean="0"/>
                        <a:t>Lend it or rent it</a:t>
                      </a:r>
                      <a:endParaRPr lang="en-US" sz="2400" dirty="0"/>
                    </a:p>
                  </a:txBody>
                  <a:tcPr/>
                </a:tc>
              </a:tr>
            </a:tbl>
          </a:graphicData>
        </a:graphic>
      </p:graphicFrame>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56</a:t>
            </a:fld>
            <a:endParaRPr lang="en-US"/>
          </a:p>
        </p:txBody>
      </p:sp>
      <p:graphicFrame>
        <p:nvGraphicFramePr>
          <p:cNvPr id="7" name="Content Placeholder 5"/>
          <p:cNvGraphicFramePr>
            <a:graphicFrameLocks noGrp="1"/>
          </p:cNvGraphicFramePr>
          <p:nvPr>
            <p:ph idx="1"/>
          </p:nvPr>
        </p:nvGraphicFramePr>
        <p:xfrm>
          <a:off x="457200" y="4053840"/>
          <a:ext cx="8229600" cy="1737360"/>
        </p:xfrm>
        <a:graphic>
          <a:graphicData uri="http://schemas.openxmlformats.org/drawingml/2006/table">
            <a:tbl>
              <a:tblPr firstRow="1" bandRow="1">
                <a:tableStyleId>{D27102A9-8310-4765-A935-A1911B00CA55}</a:tableStyleId>
              </a:tblPr>
              <a:tblGrid>
                <a:gridCol w="4114800"/>
                <a:gridCol w="4114800"/>
              </a:tblGrid>
              <a:tr h="370840">
                <a:tc>
                  <a:txBody>
                    <a:bodyPr/>
                    <a:lstStyle/>
                    <a:p>
                      <a:r>
                        <a:rPr lang="en-US" sz="2400" dirty="0" smtClean="0"/>
                        <a:t>If you buy a Car, </a:t>
                      </a:r>
                      <a:br>
                        <a:rPr lang="en-US" sz="2400" dirty="0" smtClean="0"/>
                      </a:br>
                      <a:r>
                        <a:rPr lang="en-US" sz="2400" dirty="0" smtClean="0"/>
                        <a:t>you may NOT…</a:t>
                      </a:r>
                      <a:endParaRPr lang="en-US" sz="2400" dirty="0"/>
                    </a:p>
                  </a:txBody>
                  <a:tcPr/>
                </a:tc>
                <a:tc>
                  <a:txBody>
                    <a:bodyPr/>
                    <a:lstStyle/>
                    <a:p>
                      <a:r>
                        <a:rPr lang="en-US" sz="2400" dirty="0" smtClean="0"/>
                        <a:t>If you buy a hardcopy Book,</a:t>
                      </a:r>
                      <a:r>
                        <a:rPr lang="en-US" sz="2400" baseline="0" dirty="0" smtClean="0"/>
                        <a:t> you may NOT…</a:t>
                      </a:r>
                      <a:endParaRPr lang="en-US" sz="2400" dirty="0"/>
                    </a:p>
                  </a:txBody>
                  <a:tcPr/>
                </a:tc>
              </a:tr>
              <a:tr h="370840">
                <a:tc>
                  <a:txBody>
                    <a:bodyPr/>
                    <a:lstStyle/>
                    <a:p>
                      <a:r>
                        <a:rPr lang="en-US" sz="2400" dirty="0" smtClean="0"/>
                        <a:t>Change</a:t>
                      </a:r>
                      <a:r>
                        <a:rPr lang="en-US" sz="2400" baseline="0" dirty="0" smtClean="0"/>
                        <a:t> the odometer</a:t>
                      </a:r>
                      <a:endParaRPr lang="en-US" sz="2400" dirty="0"/>
                    </a:p>
                  </a:txBody>
                  <a:tcPr/>
                </a:tc>
                <a:tc>
                  <a:txBody>
                    <a:bodyPr/>
                    <a:lstStyle/>
                    <a:p>
                      <a:r>
                        <a:rPr lang="en-US" sz="2400" dirty="0" smtClean="0"/>
                        <a:t>Claim</a:t>
                      </a:r>
                      <a:r>
                        <a:rPr lang="en-US" sz="2400" baseline="0" dirty="0" smtClean="0"/>
                        <a:t> you wrote it</a:t>
                      </a:r>
                      <a:endParaRPr lang="en-US" sz="2400" dirty="0"/>
                    </a:p>
                  </a:txBody>
                  <a:tcPr/>
                </a:tc>
              </a:tr>
              <a:tr h="370840">
                <a:tc>
                  <a:txBody>
                    <a:bodyPr/>
                    <a:lstStyle/>
                    <a:p>
                      <a:r>
                        <a:rPr lang="en-US" sz="2400" dirty="0" smtClean="0"/>
                        <a:t>Make copies of it</a:t>
                      </a:r>
                      <a:endParaRPr lang="en-US" sz="2400" dirty="0"/>
                    </a:p>
                  </a:txBody>
                  <a:tcPr/>
                </a:tc>
                <a:tc>
                  <a:txBody>
                    <a:bodyPr/>
                    <a:lstStyle/>
                    <a:p>
                      <a:r>
                        <a:rPr lang="en-US" sz="2400" dirty="0" smtClean="0"/>
                        <a:t>Make</a:t>
                      </a:r>
                      <a:r>
                        <a:rPr lang="en-US" sz="2400" baseline="0" dirty="0" smtClean="0"/>
                        <a:t> copies of it</a:t>
                      </a:r>
                      <a:endParaRPr lang="en-US" sz="2400" dirty="0"/>
                    </a:p>
                  </a:txBody>
                  <a:tcPr/>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0"/>
            <a:ext cx="9144000" cy="533400"/>
          </a:xfrm>
        </p:spPr>
        <p:txBody>
          <a:bodyPr/>
          <a:lstStyle/>
          <a:p>
            <a:pPr>
              <a:buNone/>
            </a:pPr>
            <a:r>
              <a:rPr lang="en-US" sz="3600" dirty="0" smtClean="0"/>
              <a:t>With certain limitations:</a:t>
            </a:r>
            <a:endParaRPr lang="en-US" sz="3200"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57</a:t>
            </a:fld>
            <a:endParaRPr lang="en-US"/>
          </a:p>
        </p:txBody>
      </p:sp>
      <p:sp>
        <p:nvSpPr>
          <p:cNvPr id="8" name="Rounded Rectangle 7"/>
          <p:cNvSpPr/>
          <p:nvPr/>
        </p:nvSpPr>
        <p:spPr bwMode="auto">
          <a:xfrm>
            <a:off x="4572000" y="0"/>
            <a:ext cx="5410200" cy="572239"/>
          </a:xfrm>
          <a:prstGeom prst="roundRect">
            <a:avLst/>
          </a:prstGeom>
          <a:gradFill flip="none" rotWithShape="1">
            <a:gsLst>
              <a:gs pos="64000">
                <a:schemeClr val="accent1">
                  <a:lumMod val="90000"/>
                  <a:lumOff val="10000"/>
                </a:schemeClr>
              </a:gs>
              <a:gs pos="80000">
                <a:srgbClr val="BCCAD6">
                  <a:tint val="23500"/>
                  <a:satMod val="160000"/>
                  <a:alpha val="0"/>
                </a:srgbClr>
              </a:gs>
            </a:gsLst>
            <a:path path="circle">
              <a:fillToRect r="100000" b="100000"/>
            </a:path>
            <a:tileRect l="-100000" t="-100000"/>
          </a:gra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i="1" dirty="0" smtClean="0">
                <a:solidFill>
                  <a:schemeClr val="bg1"/>
                </a:solidFill>
                <a:latin typeface="+mn-lt"/>
              </a:rPr>
              <a:t>Reproduce</a:t>
            </a:r>
          </a:p>
        </p:txBody>
      </p:sp>
      <p:sp>
        <p:nvSpPr>
          <p:cNvPr id="10" name="Rounded Rectangle 9"/>
          <p:cNvSpPr/>
          <p:nvPr/>
        </p:nvSpPr>
        <p:spPr bwMode="auto">
          <a:xfrm>
            <a:off x="2895600" y="2746936"/>
            <a:ext cx="2362200" cy="572239"/>
          </a:xfrm>
          <a:prstGeom prst="roundRect">
            <a:avLst/>
          </a:prstGeom>
          <a:solidFill>
            <a:schemeClr val="accent5">
              <a:lumMod val="75000"/>
            </a:schemeClr>
          </a:soli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Rent</a:t>
            </a:r>
          </a:p>
        </p:txBody>
      </p:sp>
      <p:sp>
        <p:nvSpPr>
          <p:cNvPr id="11" name="Rounded Rectangle 10"/>
          <p:cNvSpPr/>
          <p:nvPr/>
        </p:nvSpPr>
        <p:spPr bwMode="auto">
          <a:xfrm>
            <a:off x="2895600" y="2133600"/>
            <a:ext cx="2362200" cy="572239"/>
          </a:xfrm>
          <a:prstGeom prst="roundRect">
            <a:avLst/>
          </a:prstGeom>
          <a:solidFill>
            <a:schemeClr val="accent5">
              <a:lumMod val="75000"/>
            </a:schemeClr>
          </a:soli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Sell</a:t>
            </a:r>
          </a:p>
        </p:txBody>
      </p:sp>
      <p:sp>
        <p:nvSpPr>
          <p:cNvPr id="12" name="Rounded Rectangle 11"/>
          <p:cNvSpPr/>
          <p:nvPr/>
        </p:nvSpPr>
        <p:spPr bwMode="auto">
          <a:xfrm>
            <a:off x="2895600" y="3360272"/>
            <a:ext cx="2362200" cy="572239"/>
          </a:xfrm>
          <a:prstGeom prst="roundRect">
            <a:avLst/>
          </a:prstGeom>
          <a:solidFill>
            <a:schemeClr val="accent5">
              <a:lumMod val="75000"/>
            </a:schemeClr>
          </a:soli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Lease</a:t>
            </a:r>
          </a:p>
        </p:txBody>
      </p:sp>
      <p:sp>
        <p:nvSpPr>
          <p:cNvPr id="13" name="Left Brace 12"/>
          <p:cNvSpPr/>
          <p:nvPr/>
        </p:nvSpPr>
        <p:spPr>
          <a:xfrm>
            <a:off x="2133600" y="2209800"/>
            <a:ext cx="685800" cy="3505200"/>
          </a:xfrm>
          <a:prstGeom prst="leftBrace">
            <a:avLst/>
          </a:prstGeom>
          <a:ln w="127000" cap="flat">
            <a:solidFill>
              <a:schemeClr val="accent2"/>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p:cNvSpPr/>
          <p:nvPr/>
        </p:nvSpPr>
        <p:spPr>
          <a:xfrm>
            <a:off x="5334000" y="2209800"/>
            <a:ext cx="685800" cy="3505200"/>
          </a:xfrm>
          <a:prstGeom prst="rightBrace">
            <a:avLst>
              <a:gd name="adj1" fmla="val 8333"/>
              <a:gd name="adj2" fmla="val 50000"/>
            </a:avLst>
          </a:prstGeom>
          <a:ln w="127000">
            <a:solidFill>
              <a:schemeClr val="accent2"/>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Content Placeholder 2"/>
          <p:cNvSpPr txBox="1">
            <a:spLocks/>
          </p:cNvSpPr>
          <p:nvPr/>
        </p:nvSpPr>
        <p:spPr>
          <a:xfrm>
            <a:off x="152400" y="2667000"/>
            <a:ext cx="1981200" cy="533400"/>
          </a:xfrm>
          <a:prstGeom prst="rect">
            <a:avLst/>
          </a:prstGeom>
        </p:spPr>
        <p:txBody>
          <a:bodyPr vert="horz" lIns="91440" tIns="45720" rIns="91440" bIns="45720" rtlCol="0">
            <a:noAutofit/>
          </a:bodyPr>
          <a:lstStyle/>
          <a:p>
            <a:pPr marL="231775" marR="0" lvl="0" indent="-231775" algn="l" defTabSz="914400" rtl="0" eaLnBrk="1" fontAlgn="auto" latinLnBrk="0" hangingPunct="1">
              <a:lnSpc>
                <a:spcPct val="90000"/>
              </a:lnSpc>
              <a:spcBef>
                <a:spcPts val="1800"/>
              </a:spcBef>
              <a:spcAft>
                <a:spcPts val="0"/>
              </a:spcAft>
              <a:buClrTx/>
              <a:buSzTx/>
              <a:buFont typeface="Arial" pitchFamily="34" charset="0"/>
              <a:buNone/>
              <a:tabLst/>
              <a:defRPr/>
            </a:pPr>
            <a:r>
              <a:rPr lang="en-US" sz="3600" dirty="0" smtClean="0">
                <a:solidFill>
                  <a:schemeClr val="tx2"/>
                </a:solidFill>
              </a:rPr>
              <a:t>May not:</a:t>
            </a:r>
            <a:endParaRPr kumimoji="0" lang="en-US" sz="3200" b="0" i="0" u="none" strike="noStrike" kern="1200" cap="none" spc="0" normalizeH="0" baseline="0" noProof="0" dirty="0">
              <a:ln>
                <a:noFill/>
              </a:ln>
              <a:solidFill>
                <a:schemeClr val="tx2"/>
              </a:solidFill>
              <a:effectLst/>
              <a:uLnTx/>
              <a:uFillTx/>
              <a:latin typeface="+mn-lt"/>
              <a:ea typeface="+mn-ea"/>
              <a:cs typeface="+mn-cs"/>
            </a:endParaRPr>
          </a:p>
        </p:txBody>
      </p:sp>
      <p:sp>
        <p:nvSpPr>
          <p:cNvPr id="18" name="Rounded Rectangle 17"/>
          <p:cNvSpPr/>
          <p:nvPr/>
        </p:nvSpPr>
        <p:spPr bwMode="auto">
          <a:xfrm>
            <a:off x="2895600" y="4586944"/>
            <a:ext cx="2362200" cy="572239"/>
          </a:xfrm>
          <a:prstGeom prst="roundRect">
            <a:avLst/>
          </a:prstGeom>
          <a:solidFill>
            <a:schemeClr val="accent5">
              <a:lumMod val="75000"/>
            </a:schemeClr>
          </a:soli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Broadcast</a:t>
            </a:r>
          </a:p>
        </p:txBody>
      </p:sp>
      <p:sp>
        <p:nvSpPr>
          <p:cNvPr id="19" name="Rounded Rectangle 18"/>
          <p:cNvSpPr/>
          <p:nvPr/>
        </p:nvSpPr>
        <p:spPr bwMode="auto">
          <a:xfrm>
            <a:off x="2895600" y="3973608"/>
            <a:ext cx="2362200" cy="572239"/>
          </a:xfrm>
          <a:prstGeom prst="roundRect">
            <a:avLst/>
          </a:prstGeom>
          <a:solidFill>
            <a:schemeClr val="accent5">
              <a:lumMod val="75000"/>
            </a:schemeClr>
          </a:soli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Distribute</a:t>
            </a:r>
          </a:p>
        </p:txBody>
      </p:sp>
      <p:sp>
        <p:nvSpPr>
          <p:cNvPr id="20" name="Rounded Rectangle 19"/>
          <p:cNvSpPr/>
          <p:nvPr/>
        </p:nvSpPr>
        <p:spPr bwMode="auto">
          <a:xfrm>
            <a:off x="2895600" y="5200280"/>
            <a:ext cx="2362200" cy="572239"/>
          </a:xfrm>
          <a:prstGeom prst="roundRect">
            <a:avLst/>
          </a:prstGeom>
          <a:solidFill>
            <a:schemeClr val="accent5">
              <a:lumMod val="75000"/>
            </a:schemeClr>
          </a:solidFill>
          <a:ln w="12700" cap="sq" algn="ctr">
            <a:noFill/>
            <a:miter lim="800000"/>
            <a:headEnd/>
            <a:tailEnd/>
          </a:ln>
          <a:effectLst/>
        </p:spPr>
        <p:txBody>
          <a:bodyPr wrap="none" lIns="0" tIns="50941" rIns="101882" bIns="50941" anchor="ctr"/>
          <a:lstStyle/>
          <a:p>
            <a:pPr marL="174625" lvl="0" defTabSz="800100">
              <a:lnSpc>
                <a:spcPct val="90000"/>
              </a:lnSpc>
              <a:spcAft>
                <a:spcPct val="35000"/>
              </a:spcAft>
              <a:buNone/>
            </a:pPr>
            <a:r>
              <a:rPr lang="en-US" sz="3200" b="1" dirty="0" smtClean="0">
                <a:solidFill>
                  <a:schemeClr val="bg1"/>
                </a:solidFill>
                <a:latin typeface="+mn-lt"/>
              </a:rPr>
              <a:t>Assign</a:t>
            </a:r>
          </a:p>
        </p:txBody>
      </p:sp>
      <p:sp>
        <p:nvSpPr>
          <p:cNvPr id="21" name="Content Placeholder 2"/>
          <p:cNvSpPr txBox="1">
            <a:spLocks/>
          </p:cNvSpPr>
          <p:nvPr/>
        </p:nvSpPr>
        <p:spPr>
          <a:xfrm>
            <a:off x="5791200" y="4343400"/>
            <a:ext cx="3048000" cy="1524000"/>
          </a:xfrm>
          <a:prstGeom prst="rect">
            <a:avLst/>
          </a:prstGeom>
        </p:spPr>
        <p:txBody>
          <a:bodyPr vert="horz" lIns="91440" tIns="45720" rIns="91440" bIns="45720" rtlCol="0">
            <a:noAutofit/>
          </a:bodyPr>
          <a:lstStyle/>
          <a:p>
            <a:pPr marL="231775" marR="0" lvl="0" indent="-231775" algn="l" defTabSz="914400" rtl="0" eaLnBrk="1" fontAlgn="auto" latinLnBrk="0" hangingPunct="1">
              <a:lnSpc>
                <a:spcPct val="90000"/>
              </a:lnSpc>
              <a:spcBef>
                <a:spcPts val="1800"/>
              </a:spcBef>
              <a:spcAft>
                <a:spcPts val="0"/>
              </a:spcAft>
              <a:buClrTx/>
              <a:buSzTx/>
              <a:buFont typeface="Arial" pitchFamily="34" charset="0"/>
              <a:buNone/>
              <a:tabLst/>
              <a:defRPr/>
            </a:pPr>
            <a:r>
              <a:rPr lang="en-US" sz="3600" dirty="0" smtClean="0">
                <a:solidFill>
                  <a:schemeClr val="tx2"/>
                </a:solidFill>
              </a:rPr>
              <a:t>…any rights to the digital content</a:t>
            </a:r>
            <a:endParaRPr kumimoji="0" lang="en-US" sz="32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else?</a:t>
            </a:r>
            <a:endParaRPr lang="en-US" dirty="0"/>
          </a:p>
        </p:txBody>
      </p:sp>
      <p:sp>
        <p:nvSpPr>
          <p:cNvPr id="3" name="Content Placeholder 2"/>
          <p:cNvSpPr>
            <a:spLocks noGrp="1"/>
          </p:cNvSpPr>
          <p:nvPr>
            <p:ph idx="1"/>
          </p:nvPr>
        </p:nvSpPr>
        <p:spPr>
          <a:xfrm>
            <a:off x="457200" y="2895600"/>
            <a:ext cx="8229600" cy="533400"/>
          </a:xfrm>
        </p:spPr>
        <p:txBody>
          <a:bodyPr/>
          <a:lstStyle/>
          <a:p>
            <a:r>
              <a:rPr lang="en-US" dirty="0" smtClean="0"/>
              <a:t>You may not bypass or circumvent any security features that protect the digital content.</a:t>
            </a:r>
            <a:endParaRPr lang="en-US"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5100"/>
            <a:ext cx="3505200" cy="1447800"/>
          </a:xfrm>
        </p:spPr>
        <p:txBody>
          <a:bodyPr/>
          <a:lstStyle/>
          <a:p>
            <a:r>
              <a:rPr lang="en-US" sz="4800" dirty="0" smtClean="0"/>
              <a:t>Copyright Term</a:t>
            </a:r>
            <a:endParaRPr lang="en-US" sz="4800" dirty="0"/>
          </a:p>
        </p:txBody>
      </p:sp>
      <p:sp>
        <p:nvSpPr>
          <p:cNvPr id="4" name="Date Placeholder 3"/>
          <p:cNvSpPr>
            <a:spLocks noGrp="1"/>
          </p:cNvSpPr>
          <p:nvPr>
            <p:ph type="dt" sz="half" idx="10"/>
          </p:nvPr>
        </p:nvSpPr>
        <p:spPr/>
        <p:txBody>
          <a:bodyPr/>
          <a:lstStyle/>
          <a:p>
            <a:fld id="{A2F6AB47-9B23-4377-A2B9-C24C4E1B656C}"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59</a:t>
            </a:fld>
            <a:endParaRPr lang="en-US"/>
          </a:p>
        </p:txBody>
      </p:sp>
      <p:pic>
        <p:nvPicPr>
          <p:cNvPr id="10" name="Picture 1"/>
          <p:cNvPicPr>
            <a:picLocks noChangeAspect="1" noChangeArrowheads="1"/>
          </p:cNvPicPr>
          <p:nvPr/>
        </p:nvPicPr>
        <p:blipFill>
          <a:blip r:embed="rId3" cstate="print"/>
          <a:srcRect l="13592" r="14175"/>
          <a:stretch>
            <a:fillRect/>
          </a:stretch>
        </p:blipFill>
        <p:spPr bwMode="auto">
          <a:xfrm>
            <a:off x="3733800" y="838200"/>
            <a:ext cx="4724400" cy="5232400"/>
          </a:xfrm>
          <a:prstGeom prst="ellipse">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229600" cy="741362"/>
          </a:xfrm>
        </p:spPr>
        <p:txBody>
          <a:bodyPr/>
          <a:lstStyle/>
          <a:p>
            <a:r>
              <a:rPr lang="en-US" dirty="0" smtClean="0"/>
              <a:t>How MyMP3.com and Beam-It Worked</a:t>
            </a:r>
            <a:endParaRPr lang="en-US" dirty="0"/>
          </a:p>
        </p:txBody>
      </p:sp>
      <p:sp>
        <p:nvSpPr>
          <p:cNvPr id="2" name="Date Placeholder 1"/>
          <p:cNvSpPr>
            <a:spLocks noGrp="1"/>
          </p:cNvSpPr>
          <p:nvPr>
            <p:ph type="dt" sz="half" idx="10"/>
          </p:nvPr>
        </p:nvSpPr>
        <p:spPr>
          <a:xfrm>
            <a:off x="1295400" y="6356351"/>
            <a:ext cx="2133600" cy="196850"/>
          </a:xfrm>
        </p:spPr>
        <p:txBody>
          <a:bodyPr/>
          <a:lstStyle/>
          <a:p>
            <a:fld id="{9E14E4E1-07A6-45C3-947B-2246C97D9954}" type="datetime1">
              <a:rPr lang="en-US" smtClean="0"/>
              <a:pPr/>
              <a:t>2/16/2012</a:t>
            </a:fld>
            <a:endParaRPr lang="en-US"/>
          </a:p>
        </p:txBody>
      </p:sp>
      <p:sp>
        <p:nvSpPr>
          <p:cNvPr id="3" name="Slide Number Placeholder 2"/>
          <p:cNvSpPr>
            <a:spLocks noGrp="1"/>
          </p:cNvSpPr>
          <p:nvPr>
            <p:ph type="sldNum" sz="quarter" idx="12"/>
          </p:nvPr>
        </p:nvSpPr>
        <p:spPr>
          <a:xfrm>
            <a:off x="685800" y="6356351"/>
            <a:ext cx="457200" cy="196850"/>
          </a:xfrm>
        </p:spPr>
        <p:txBody>
          <a:bodyPr/>
          <a:lstStyle/>
          <a:p>
            <a:fld id="{35631A8E-801F-401B-ACF7-711EAD65D5F0}" type="slidenum">
              <a:rPr lang="en-US" smtClean="0"/>
              <a:pPr/>
              <a:t>6</a:t>
            </a:fld>
            <a:endParaRPr lang="en-US"/>
          </a:p>
        </p:txBody>
      </p:sp>
      <p:grpSp>
        <p:nvGrpSpPr>
          <p:cNvPr id="23" name="Group 22"/>
          <p:cNvGrpSpPr/>
          <p:nvPr/>
        </p:nvGrpSpPr>
        <p:grpSpPr>
          <a:xfrm>
            <a:off x="228600" y="3352800"/>
            <a:ext cx="2286000" cy="2627531"/>
            <a:chOff x="0" y="3352800"/>
            <a:chExt cx="2286000" cy="2627531"/>
          </a:xfrm>
        </p:grpSpPr>
        <p:pic>
          <p:nvPicPr>
            <p:cNvPr id="7" name="Picture 6" descr="compact-disc-only.jpg"/>
            <p:cNvPicPr>
              <a:picLocks noChangeAspect="1"/>
            </p:cNvPicPr>
            <p:nvPr/>
          </p:nvPicPr>
          <p:blipFill>
            <a:blip r:embed="rId3" cstate="print">
              <a:clrChange>
                <a:clrFrom>
                  <a:srgbClr val="FFFFFF"/>
                </a:clrFrom>
                <a:clrTo>
                  <a:srgbClr val="FFFFFF">
                    <a:alpha val="0"/>
                  </a:srgbClr>
                </a:clrTo>
              </a:clrChange>
            </a:blip>
            <a:srcRect l="12342" t="8506" r="13359" b="7001"/>
            <a:stretch>
              <a:fillRect/>
            </a:stretch>
          </p:blipFill>
          <p:spPr>
            <a:xfrm>
              <a:off x="0" y="3581400"/>
              <a:ext cx="883578" cy="883578"/>
            </a:xfrm>
            <a:prstGeom prst="rect">
              <a:avLst/>
            </a:prstGeom>
          </p:spPr>
        </p:pic>
        <p:pic>
          <p:nvPicPr>
            <p:cNvPr id="8" name="Picture 7" descr="compact-disc-only.jpg"/>
            <p:cNvPicPr>
              <a:picLocks noChangeAspect="1"/>
            </p:cNvPicPr>
            <p:nvPr/>
          </p:nvPicPr>
          <p:blipFill>
            <a:blip r:embed="rId3" cstate="print">
              <a:clrChange>
                <a:clrFrom>
                  <a:srgbClr val="FFFFFF"/>
                </a:clrFrom>
                <a:clrTo>
                  <a:srgbClr val="FFFFFF">
                    <a:alpha val="0"/>
                  </a:srgbClr>
                </a:clrTo>
              </a:clrChange>
            </a:blip>
            <a:srcRect l="12342" t="8506" r="13359" b="7001"/>
            <a:stretch>
              <a:fillRect/>
            </a:stretch>
          </p:blipFill>
          <p:spPr>
            <a:xfrm>
              <a:off x="457200" y="3352800"/>
              <a:ext cx="883578" cy="883578"/>
            </a:xfrm>
            <a:prstGeom prst="rect">
              <a:avLst/>
            </a:prstGeom>
          </p:spPr>
        </p:pic>
        <p:pic>
          <p:nvPicPr>
            <p:cNvPr id="9" name="Picture 8" descr="compact-disc-only.jpg"/>
            <p:cNvPicPr>
              <a:picLocks noChangeAspect="1"/>
            </p:cNvPicPr>
            <p:nvPr/>
          </p:nvPicPr>
          <p:blipFill>
            <a:blip r:embed="rId3" cstate="print">
              <a:clrChange>
                <a:clrFrom>
                  <a:srgbClr val="FFFFFF"/>
                </a:clrFrom>
                <a:clrTo>
                  <a:srgbClr val="FFFFFF">
                    <a:alpha val="0"/>
                  </a:srgbClr>
                </a:clrTo>
              </a:clrChange>
            </a:blip>
            <a:srcRect l="12342" t="8506" r="13359" b="7001"/>
            <a:stretch>
              <a:fillRect/>
            </a:stretch>
          </p:blipFill>
          <p:spPr>
            <a:xfrm>
              <a:off x="762000" y="3962400"/>
              <a:ext cx="883578" cy="883578"/>
            </a:xfrm>
            <a:prstGeom prst="rect">
              <a:avLst/>
            </a:prstGeom>
          </p:spPr>
        </p:pic>
        <p:pic>
          <p:nvPicPr>
            <p:cNvPr id="10" name="Picture 9" descr="compact-disc-only.jpg"/>
            <p:cNvPicPr>
              <a:picLocks noChangeAspect="1"/>
            </p:cNvPicPr>
            <p:nvPr/>
          </p:nvPicPr>
          <p:blipFill>
            <a:blip r:embed="rId3" cstate="print">
              <a:clrChange>
                <a:clrFrom>
                  <a:srgbClr val="FFFFFF"/>
                </a:clrFrom>
                <a:clrTo>
                  <a:srgbClr val="FFFFFF">
                    <a:alpha val="0"/>
                  </a:srgbClr>
                </a:clrTo>
              </a:clrChange>
            </a:blip>
            <a:srcRect l="12342" t="8506" r="13359" b="7001"/>
            <a:stretch>
              <a:fillRect/>
            </a:stretch>
          </p:blipFill>
          <p:spPr>
            <a:xfrm>
              <a:off x="228600" y="4343400"/>
              <a:ext cx="883578" cy="883578"/>
            </a:xfrm>
            <a:prstGeom prst="rect">
              <a:avLst/>
            </a:prstGeom>
          </p:spPr>
        </p:pic>
        <p:sp>
          <p:nvSpPr>
            <p:cNvPr id="12" name="TextBox 11"/>
            <p:cNvSpPr txBox="1"/>
            <p:nvPr/>
          </p:nvSpPr>
          <p:spPr>
            <a:xfrm>
              <a:off x="0" y="5334000"/>
              <a:ext cx="2286000" cy="646331"/>
            </a:xfrm>
            <a:prstGeom prst="rect">
              <a:avLst/>
            </a:prstGeom>
            <a:noFill/>
          </p:spPr>
          <p:txBody>
            <a:bodyPr wrap="square" rtlCol="0">
              <a:spAutoFit/>
            </a:bodyPr>
            <a:lstStyle/>
            <a:p>
              <a:pPr>
                <a:lnSpc>
                  <a:spcPct val="90000"/>
                </a:lnSpc>
                <a:spcBef>
                  <a:spcPts val="1200"/>
                </a:spcBef>
              </a:pPr>
              <a:r>
                <a:rPr lang="en-US" sz="2000" dirty="0" smtClean="0">
                  <a:solidFill>
                    <a:schemeClr val="tx2"/>
                  </a:solidFill>
                </a:rPr>
                <a:t>MP3.com bought </a:t>
              </a:r>
              <a:br>
                <a:rPr lang="en-US" sz="2000" dirty="0" smtClean="0">
                  <a:solidFill>
                    <a:schemeClr val="tx2"/>
                  </a:solidFill>
                </a:rPr>
              </a:br>
              <a:r>
                <a:rPr lang="en-US" sz="2000" dirty="0" smtClean="0">
                  <a:solidFill>
                    <a:schemeClr val="tx2"/>
                  </a:solidFill>
                </a:rPr>
                <a:t>thousands of CD’s</a:t>
              </a:r>
            </a:p>
          </p:txBody>
        </p:sp>
      </p:grpSp>
      <p:grpSp>
        <p:nvGrpSpPr>
          <p:cNvPr id="24" name="Group 23"/>
          <p:cNvGrpSpPr/>
          <p:nvPr/>
        </p:nvGrpSpPr>
        <p:grpSpPr>
          <a:xfrm>
            <a:off x="914400" y="1295400"/>
            <a:ext cx="4724400" cy="2142732"/>
            <a:chOff x="685800" y="1295400"/>
            <a:chExt cx="4724400" cy="2142732"/>
          </a:xfrm>
        </p:grpSpPr>
        <p:sp>
          <p:nvSpPr>
            <p:cNvPr id="6" name="Flowchart: Magnetic Disk 5"/>
            <p:cNvSpPr/>
            <p:nvPr/>
          </p:nvSpPr>
          <p:spPr>
            <a:xfrm>
              <a:off x="2286000" y="1676400"/>
              <a:ext cx="2133600" cy="1447800"/>
            </a:xfrm>
            <a:prstGeom prst="flowChartMagneticDisk">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dirty="0" smtClean="0"/>
                <a:t>My.MP3.com</a:t>
              </a:r>
              <a:br>
                <a:rPr lang="en-US" sz="2000" dirty="0" smtClean="0"/>
              </a:br>
              <a:r>
                <a:rPr lang="en-US" sz="2000" dirty="0" smtClean="0"/>
                <a:t>Database</a:t>
              </a:r>
            </a:p>
          </p:txBody>
        </p:sp>
        <p:sp>
          <p:nvSpPr>
            <p:cNvPr id="11" name="Bent Arrow 10"/>
            <p:cNvSpPr/>
            <p:nvPr/>
          </p:nvSpPr>
          <p:spPr>
            <a:xfrm>
              <a:off x="685800" y="1981200"/>
              <a:ext cx="1162373" cy="1219200"/>
            </a:xfrm>
            <a:prstGeom prst="bentArrow">
              <a:avLst>
                <a:gd name="adj1" fmla="val 18678"/>
                <a:gd name="adj2" fmla="val 25631"/>
                <a:gd name="adj3" fmla="val 31312"/>
                <a:gd name="adj4" fmla="val 3491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0000"/>
                </a:lnSpc>
              </a:pPr>
              <a:endParaRPr lang="en-US" sz="2000" dirty="0" err="1" smtClean="0">
                <a:solidFill>
                  <a:schemeClr val="tx1"/>
                </a:solidFill>
              </a:endParaRPr>
            </a:p>
          </p:txBody>
        </p:sp>
        <p:sp>
          <p:nvSpPr>
            <p:cNvPr id="13" name="TextBox 12"/>
            <p:cNvSpPr txBox="1"/>
            <p:nvPr/>
          </p:nvSpPr>
          <p:spPr>
            <a:xfrm>
              <a:off x="1524000" y="1295400"/>
              <a:ext cx="3810000" cy="369332"/>
            </a:xfrm>
            <a:prstGeom prst="rect">
              <a:avLst/>
            </a:prstGeom>
            <a:noFill/>
          </p:spPr>
          <p:txBody>
            <a:bodyPr wrap="square" rtlCol="0">
              <a:spAutoFit/>
            </a:bodyPr>
            <a:lstStyle/>
            <a:p>
              <a:pPr>
                <a:lnSpc>
                  <a:spcPct val="90000"/>
                </a:lnSpc>
                <a:spcBef>
                  <a:spcPts val="1200"/>
                </a:spcBef>
              </a:pPr>
              <a:r>
                <a:rPr lang="en-US" sz="2000" dirty="0" smtClean="0">
                  <a:solidFill>
                    <a:schemeClr val="tx2"/>
                  </a:solidFill>
                </a:rPr>
                <a:t>Ripped them into their database</a:t>
              </a:r>
            </a:p>
          </p:txBody>
        </p:sp>
        <p:sp>
          <p:nvSpPr>
            <p:cNvPr id="14" name="TextBox 13"/>
            <p:cNvSpPr txBox="1"/>
            <p:nvPr/>
          </p:nvSpPr>
          <p:spPr>
            <a:xfrm>
              <a:off x="1676400" y="3124200"/>
              <a:ext cx="3733800" cy="313932"/>
            </a:xfrm>
            <a:prstGeom prst="rect">
              <a:avLst/>
            </a:prstGeom>
            <a:noFill/>
          </p:spPr>
          <p:txBody>
            <a:bodyPr wrap="square" rtlCol="0">
              <a:spAutoFit/>
            </a:bodyPr>
            <a:lstStyle/>
            <a:p>
              <a:pPr>
                <a:lnSpc>
                  <a:spcPct val="90000"/>
                </a:lnSpc>
                <a:spcBef>
                  <a:spcPts val="1200"/>
                </a:spcBef>
              </a:pPr>
              <a:r>
                <a:rPr lang="en-US" sz="1600" dirty="0" smtClean="0">
                  <a:solidFill>
                    <a:schemeClr val="tx2"/>
                  </a:solidFill>
                </a:rPr>
                <a:t>(Along with an identifying fingerprint)</a:t>
              </a:r>
              <a:endParaRPr lang="en-US" sz="2000" dirty="0" smtClean="0">
                <a:solidFill>
                  <a:schemeClr val="tx2"/>
                </a:solidFill>
              </a:endParaRPr>
            </a:p>
          </p:txBody>
        </p:sp>
      </p:grpSp>
      <p:grpSp>
        <p:nvGrpSpPr>
          <p:cNvPr id="28" name="Group 27"/>
          <p:cNvGrpSpPr/>
          <p:nvPr/>
        </p:nvGrpSpPr>
        <p:grpSpPr>
          <a:xfrm>
            <a:off x="3048000" y="3733800"/>
            <a:ext cx="5105400" cy="2198132"/>
            <a:chOff x="3048000" y="3733800"/>
            <a:chExt cx="5105400" cy="2198132"/>
          </a:xfrm>
        </p:grpSpPr>
        <p:sp>
          <p:nvSpPr>
            <p:cNvPr id="19" name="TextBox 18"/>
            <p:cNvSpPr txBox="1"/>
            <p:nvPr/>
          </p:nvSpPr>
          <p:spPr>
            <a:xfrm>
              <a:off x="3657600" y="5562600"/>
              <a:ext cx="4495800" cy="369332"/>
            </a:xfrm>
            <a:prstGeom prst="rect">
              <a:avLst/>
            </a:prstGeom>
            <a:noFill/>
          </p:spPr>
          <p:txBody>
            <a:bodyPr wrap="square" rtlCol="0">
              <a:spAutoFit/>
            </a:bodyPr>
            <a:lstStyle/>
            <a:p>
              <a:pPr>
                <a:lnSpc>
                  <a:spcPct val="90000"/>
                </a:lnSpc>
                <a:spcBef>
                  <a:spcPts val="1200"/>
                </a:spcBef>
              </a:pPr>
              <a:r>
                <a:rPr lang="en-US" sz="2000" dirty="0" smtClean="0">
                  <a:solidFill>
                    <a:schemeClr val="tx2"/>
                  </a:solidFill>
                </a:rPr>
                <a:t>Customer scans CD with Beam-It</a:t>
              </a:r>
            </a:p>
          </p:txBody>
        </p:sp>
        <p:grpSp>
          <p:nvGrpSpPr>
            <p:cNvPr id="25" name="Group 24"/>
            <p:cNvGrpSpPr/>
            <p:nvPr/>
          </p:nvGrpSpPr>
          <p:grpSpPr>
            <a:xfrm>
              <a:off x="3048000" y="3733800"/>
              <a:ext cx="4617378" cy="1762760"/>
              <a:chOff x="2819400" y="3733800"/>
              <a:chExt cx="4617378" cy="1762760"/>
            </a:xfrm>
          </p:grpSpPr>
          <p:pic>
            <p:nvPicPr>
              <p:cNvPr id="15" name="Picture 14" descr="old-pc.jpg"/>
              <p:cNvPicPr>
                <a:picLocks noChangeAspect="1"/>
              </p:cNvPicPr>
              <p:nvPr/>
            </p:nvPicPr>
            <p:blipFill>
              <a:blip r:embed="rId4" cstate="print"/>
              <a:srcRect t="10000" b="11111"/>
              <a:stretch>
                <a:fillRect/>
              </a:stretch>
            </p:blipFill>
            <p:spPr>
              <a:xfrm>
                <a:off x="3886200" y="3810000"/>
                <a:ext cx="1425262" cy="1686560"/>
              </a:xfrm>
              <a:prstGeom prst="rect">
                <a:avLst/>
              </a:prstGeom>
            </p:spPr>
          </p:pic>
          <p:pic>
            <p:nvPicPr>
              <p:cNvPr id="16" name="Picture 15" descr="compact-disc-only.jpg"/>
              <p:cNvPicPr>
                <a:picLocks noChangeAspect="1"/>
              </p:cNvPicPr>
              <p:nvPr/>
            </p:nvPicPr>
            <p:blipFill>
              <a:blip r:embed="rId3" cstate="print">
                <a:clrChange>
                  <a:clrFrom>
                    <a:srgbClr val="FFFFFF"/>
                  </a:clrFrom>
                  <a:clrTo>
                    <a:srgbClr val="FFFFFF">
                      <a:alpha val="0"/>
                    </a:srgbClr>
                  </a:clrTo>
                </a:clrChange>
              </a:blip>
              <a:srcRect l="12342" t="8506" r="13359" b="7001"/>
              <a:stretch>
                <a:fillRect/>
              </a:stretch>
            </p:blipFill>
            <p:spPr>
              <a:xfrm>
                <a:off x="6553200" y="4419600"/>
                <a:ext cx="883578" cy="883578"/>
              </a:xfrm>
              <a:prstGeom prst="rect">
                <a:avLst/>
              </a:prstGeom>
            </p:spPr>
          </p:pic>
          <p:sp>
            <p:nvSpPr>
              <p:cNvPr id="18" name="Left Arrow 17"/>
              <p:cNvSpPr/>
              <p:nvPr/>
            </p:nvSpPr>
            <p:spPr>
              <a:xfrm>
                <a:off x="5486400" y="4648200"/>
                <a:ext cx="978408" cy="484632"/>
              </a:xfrm>
              <a:prstGeom prst="lef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0000"/>
                  </a:lnSpc>
                </a:pPr>
                <a:endParaRPr lang="en-US" sz="2000" dirty="0" err="1" smtClean="0"/>
              </a:p>
            </p:txBody>
          </p:sp>
          <p:sp>
            <p:nvSpPr>
              <p:cNvPr id="20" name="Bent Arrow 19"/>
              <p:cNvSpPr/>
              <p:nvPr/>
            </p:nvSpPr>
            <p:spPr>
              <a:xfrm rot="16200000">
                <a:off x="2781300" y="3771900"/>
                <a:ext cx="1066800" cy="990600"/>
              </a:xfrm>
              <a:prstGeom prst="bentArrow">
                <a:avLst>
                  <a:gd name="adj1" fmla="val 18678"/>
                  <a:gd name="adj2" fmla="val 25631"/>
                  <a:gd name="adj3" fmla="val 31312"/>
                  <a:gd name="adj4" fmla="val 3491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0000"/>
                  </a:lnSpc>
                </a:pPr>
                <a:endParaRPr lang="en-US" sz="2000" dirty="0" err="1" smtClean="0">
                  <a:solidFill>
                    <a:schemeClr val="tx1"/>
                  </a:solidFill>
                </a:endParaRPr>
              </a:p>
            </p:txBody>
          </p:sp>
        </p:grpSp>
      </p:grpSp>
      <p:grpSp>
        <p:nvGrpSpPr>
          <p:cNvPr id="27" name="Group 26"/>
          <p:cNvGrpSpPr/>
          <p:nvPr/>
        </p:nvGrpSpPr>
        <p:grpSpPr>
          <a:xfrm>
            <a:off x="4953000" y="1143000"/>
            <a:ext cx="4191000" cy="2398931"/>
            <a:chOff x="4724400" y="1143000"/>
            <a:chExt cx="4191000" cy="2398931"/>
          </a:xfrm>
        </p:grpSpPr>
        <p:sp>
          <p:nvSpPr>
            <p:cNvPr id="21" name="Left Arrow 20"/>
            <p:cNvSpPr/>
            <p:nvPr/>
          </p:nvSpPr>
          <p:spPr>
            <a:xfrm flipH="1">
              <a:off x="4724400" y="2209800"/>
              <a:ext cx="1524000" cy="484632"/>
            </a:xfrm>
            <a:prstGeom prst="lef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0000"/>
                </a:lnSpc>
              </a:pPr>
              <a:endParaRPr lang="en-US" sz="2000" dirty="0" err="1" smtClean="0"/>
            </a:p>
          </p:txBody>
        </p:sp>
        <p:pic>
          <p:nvPicPr>
            <p:cNvPr id="22" name="Picture 21" descr="mp3-player.jpg"/>
            <p:cNvPicPr>
              <a:picLocks noChangeAspect="1"/>
            </p:cNvPicPr>
            <p:nvPr/>
          </p:nvPicPr>
          <p:blipFill>
            <a:blip r:embed="rId5" cstate="print"/>
            <a:stretch>
              <a:fillRect/>
            </a:stretch>
          </p:blipFill>
          <p:spPr>
            <a:xfrm>
              <a:off x="6400800" y="1143000"/>
              <a:ext cx="2045306" cy="1702402"/>
            </a:xfrm>
            <a:prstGeom prst="rect">
              <a:avLst/>
            </a:prstGeom>
          </p:spPr>
        </p:pic>
        <p:sp>
          <p:nvSpPr>
            <p:cNvPr id="26" name="TextBox 25"/>
            <p:cNvSpPr txBox="1"/>
            <p:nvPr/>
          </p:nvSpPr>
          <p:spPr>
            <a:xfrm>
              <a:off x="6248400" y="2895600"/>
              <a:ext cx="2667000" cy="646331"/>
            </a:xfrm>
            <a:prstGeom prst="rect">
              <a:avLst/>
            </a:prstGeom>
            <a:noFill/>
          </p:spPr>
          <p:txBody>
            <a:bodyPr wrap="square" rtlCol="0">
              <a:spAutoFit/>
            </a:bodyPr>
            <a:lstStyle/>
            <a:p>
              <a:pPr>
                <a:lnSpc>
                  <a:spcPct val="90000"/>
                </a:lnSpc>
                <a:spcBef>
                  <a:spcPts val="1200"/>
                </a:spcBef>
              </a:pPr>
              <a:r>
                <a:rPr lang="en-US" sz="2000" dirty="0" smtClean="0">
                  <a:solidFill>
                    <a:schemeClr val="tx2"/>
                  </a:solidFill>
                </a:rPr>
                <a:t>Customer downloads  onto other devices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US Copyright Term Since 1790</a:t>
            </a:r>
            <a:endParaRPr lang="en-US" dirty="0"/>
          </a:p>
        </p:txBody>
      </p:sp>
      <p:graphicFrame>
        <p:nvGraphicFramePr>
          <p:cNvPr id="9" name="Content Placeholder 8"/>
          <p:cNvGraphicFramePr>
            <a:graphicFrameLocks noGrp="1"/>
          </p:cNvGraphicFramePr>
          <p:nvPr>
            <p:ph idx="1"/>
          </p:nvPr>
        </p:nvGraphicFramePr>
        <p:xfrm>
          <a:off x="457200" y="1447800"/>
          <a:ext cx="8229600" cy="2763520"/>
        </p:xfrm>
        <a:graphic>
          <a:graphicData uri="http://schemas.openxmlformats.org/drawingml/2006/table">
            <a:tbl>
              <a:tblPr firstRow="1" bandRow="1">
                <a:tableStyleId>{D27102A9-8310-4765-A935-A1911B00CA55}</a:tableStyleId>
              </a:tblPr>
              <a:tblGrid>
                <a:gridCol w="4114800"/>
                <a:gridCol w="4114800"/>
              </a:tblGrid>
              <a:tr h="370840">
                <a:tc>
                  <a:txBody>
                    <a:bodyPr/>
                    <a:lstStyle/>
                    <a:p>
                      <a:r>
                        <a:rPr lang="en-US" dirty="0" smtClean="0"/>
                        <a:t>Law</a:t>
                      </a:r>
                      <a:endParaRPr lang="en-US" dirty="0"/>
                    </a:p>
                  </a:txBody>
                  <a:tcPr/>
                </a:tc>
                <a:tc>
                  <a:txBody>
                    <a:bodyPr/>
                    <a:lstStyle/>
                    <a:p>
                      <a:r>
                        <a:rPr lang="en-US" dirty="0" smtClean="0"/>
                        <a:t>Term</a:t>
                      </a:r>
                      <a:endParaRPr lang="en-US" dirty="0"/>
                    </a:p>
                  </a:txBody>
                  <a:tcPr/>
                </a:tc>
              </a:tr>
              <a:tr h="370840">
                <a:tc>
                  <a:txBody>
                    <a:bodyPr/>
                    <a:lstStyle/>
                    <a:p>
                      <a:r>
                        <a:rPr lang="en-US" dirty="0" smtClean="0"/>
                        <a:t>Copyright Act</a:t>
                      </a:r>
                      <a:r>
                        <a:rPr lang="en-US" baseline="0" dirty="0" smtClean="0"/>
                        <a:t> of 1790</a:t>
                      </a:r>
                      <a:endParaRPr lang="en-US" dirty="0"/>
                    </a:p>
                  </a:txBody>
                  <a:tcPr/>
                </a:tc>
                <a:tc>
                  <a:txBody>
                    <a:bodyPr/>
                    <a:lstStyle/>
                    <a:p>
                      <a:r>
                        <a:rPr lang="en-US" dirty="0" smtClean="0"/>
                        <a:t>14 + 14</a:t>
                      </a:r>
                      <a:endParaRPr lang="en-US" dirty="0"/>
                    </a:p>
                  </a:txBody>
                  <a:tcPr/>
                </a:tc>
              </a:tr>
              <a:tr h="370840">
                <a:tc>
                  <a:txBody>
                    <a:bodyPr/>
                    <a:lstStyle/>
                    <a:p>
                      <a:r>
                        <a:rPr lang="en-US" dirty="0" smtClean="0"/>
                        <a:t>Revision</a:t>
                      </a:r>
                      <a:r>
                        <a:rPr lang="en-US" baseline="0" dirty="0" smtClean="0"/>
                        <a:t> of 1831</a:t>
                      </a:r>
                      <a:endParaRPr lang="en-US" dirty="0"/>
                    </a:p>
                  </a:txBody>
                  <a:tcPr/>
                </a:tc>
                <a:tc>
                  <a:txBody>
                    <a:bodyPr/>
                    <a:lstStyle/>
                    <a:p>
                      <a:r>
                        <a:rPr lang="en-US" dirty="0" smtClean="0"/>
                        <a:t>28 + 14</a:t>
                      </a:r>
                      <a:endParaRPr lang="en-US" dirty="0"/>
                    </a:p>
                  </a:txBody>
                  <a:tcPr/>
                </a:tc>
              </a:tr>
              <a:tr h="370840">
                <a:tc>
                  <a:txBody>
                    <a:bodyPr/>
                    <a:lstStyle/>
                    <a:p>
                      <a:r>
                        <a:rPr lang="en-US" dirty="0" smtClean="0"/>
                        <a:t>Copyright</a:t>
                      </a:r>
                      <a:r>
                        <a:rPr lang="en-US" baseline="0" dirty="0" smtClean="0"/>
                        <a:t> Act of 1909</a:t>
                      </a:r>
                      <a:endParaRPr lang="en-US" dirty="0"/>
                    </a:p>
                  </a:txBody>
                  <a:tcPr/>
                </a:tc>
                <a:tc>
                  <a:txBody>
                    <a:bodyPr/>
                    <a:lstStyle/>
                    <a:p>
                      <a:r>
                        <a:rPr lang="en-US" dirty="0" smtClean="0"/>
                        <a:t>28 + 28</a:t>
                      </a:r>
                      <a:endParaRPr lang="en-US" dirty="0"/>
                    </a:p>
                  </a:txBody>
                  <a:tcPr/>
                </a:tc>
              </a:tr>
              <a:tr h="370840">
                <a:tc>
                  <a:txBody>
                    <a:bodyPr/>
                    <a:lstStyle/>
                    <a:p>
                      <a:r>
                        <a:rPr lang="en-US" dirty="0" smtClean="0"/>
                        <a:t>Copyright Act</a:t>
                      </a:r>
                      <a:r>
                        <a:rPr lang="en-US" baseline="0" dirty="0" smtClean="0"/>
                        <a:t> </a:t>
                      </a:r>
                      <a:r>
                        <a:rPr lang="en-US" baseline="0" smtClean="0"/>
                        <a:t>of 1976</a:t>
                      </a:r>
                      <a:endParaRPr lang="en-US" dirty="0"/>
                    </a:p>
                  </a:txBody>
                  <a:tcPr/>
                </a:tc>
                <a:tc>
                  <a:txBody>
                    <a:bodyPr/>
                    <a:lstStyle/>
                    <a:p>
                      <a:r>
                        <a:rPr lang="en-US" dirty="0" smtClean="0"/>
                        <a:t>Life of Author</a:t>
                      </a:r>
                      <a:r>
                        <a:rPr lang="en-US" baseline="0" dirty="0" smtClean="0"/>
                        <a:t> + 50 years</a:t>
                      </a:r>
                    </a:p>
                    <a:p>
                      <a:r>
                        <a:rPr lang="en-US" baseline="0" dirty="0" smtClean="0"/>
                        <a:t>Works for Hire 75 years</a:t>
                      </a:r>
                      <a:endParaRPr lang="en-US" dirty="0"/>
                    </a:p>
                  </a:txBody>
                  <a:tcPr/>
                </a:tc>
              </a:tr>
              <a:tr h="370840">
                <a:tc>
                  <a:txBody>
                    <a:bodyPr/>
                    <a:lstStyle/>
                    <a:p>
                      <a:r>
                        <a:rPr lang="en-US" dirty="0" smtClean="0"/>
                        <a:t>Sonny Bono</a:t>
                      </a:r>
                      <a:r>
                        <a:rPr lang="en-US" baseline="0" dirty="0" smtClean="0"/>
                        <a:t> Copyright Term Extension Act of 1998</a:t>
                      </a:r>
                      <a:endParaRPr lang="en-US" dirty="0"/>
                    </a:p>
                  </a:txBody>
                  <a:tcPr/>
                </a:tc>
                <a:tc>
                  <a:txBody>
                    <a:bodyPr/>
                    <a:lstStyle/>
                    <a:p>
                      <a:r>
                        <a:rPr lang="en-US" dirty="0" smtClean="0"/>
                        <a:t>Life of Author + 70 years</a:t>
                      </a:r>
                    </a:p>
                    <a:p>
                      <a:r>
                        <a:rPr lang="en-US" dirty="0" smtClean="0"/>
                        <a:t>Works for Hire 95 years</a:t>
                      </a:r>
                      <a:endParaRPr lang="en-US" dirty="0"/>
                    </a:p>
                  </a:txBody>
                  <a:tcPr/>
                </a:tc>
              </a:tr>
            </a:tbl>
          </a:graphicData>
        </a:graphic>
      </p:graphicFrame>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air.jpg"/>
          <p:cNvPicPr>
            <a:picLocks noChangeAspect="1"/>
          </p:cNvPicPr>
          <p:nvPr/>
        </p:nvPicPr>
        <p:blipFill>
          <a:blip r:embed="rId3" cstate="print"/>
          <a:srcRect l="18360" r="18307"/>
          <a:stretch>
            <a:fillRect/>
          </a:stretch>
        </p:blipFill>
        <p:spPr>
          <a:xfrm>
            <a:off x="4495801" y="0"/>
            <a:ext cx="4648200" cy="4406164"/>
          </a:xfrm>
          <a:prstGeom prst="rect">
            <a:avLst/>
          </a:prstGeom>
        </p:spPr>
      </p:pic>
      <p:sp>
        <p:nvSpPr>
          <p:cNvPr id="2" name="Title 1"/>
          <p:cNvSpPr>
            <a:spLocks noGrp="1"/>
          </p:cNvSpPr>
          <p:nvPr>
            <p:ph type="title"/>
          </p:nvPr>
        </p:nvSpPr>
        <p:spPr>
          <a:xfrm>
            <a:off x="533400" y="762000"/>
            <a:ext cx="3505200" cy="1447800"/>
          </a:xfrm>
        </p:spPr>
        <p:txBody>
          <a:bodyPr/>
          <a:lstStyle/>
          <a:p>
            <a:r>
              <a:rPr lang="en-US" sz="4800" dirty="0" smtClean="0"/>
              <a:t>Fair Use</a:t>
            </a:r>
            <a:endParaRPr lang="en-US" sz="4800" dirty="0"/>
          </a:p>
        </p:txBody>
      </p:sp>
      <p:sp>
        <p:nvSpPr>
          <p:cNvPr id="4" name="Date Placeholder 3"/>
          <p:cNvSpPr>
            <a:spLocks noGrp="1"/>
          </p:cNvSpPr>
          <p:nvPr>
            <p:ph type="dt" sz="half" idx="10"/>
          </p:nvPr>
        </p:nvSpPr>
        <p:spPr/>
        <p:txBody>
          <a:bodyPr/>
          <a:lstStyle/>
          <a:p>
            <a:fld id="{A2F6AB47-9B23-4377-A2B9-C24C4E1B656C}"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61</a:t>
            </a:fld>
            <a:endParaRPr lang="en-US"/>
          </a:p>
        </p:txBody>
      </p:sp>
      <p:pic>
        <p:nvPicPr>
          <p:cNvPr id="6" name="Picture 5" descr="pay-here.jpg"/>
          <p:cNvPicPr>
            <a:picLocks noChangeAspect="1"/>
          </p:cNvPicPr>
          <p:nvPr/>
        </p:nvPicPr>
        <p:blipFill>
          <a:blip r:embed="rId4" cstate="print"/>
          <a:stretch>
            <a:fillRect/>
          </a:stretch>
        </p:blipFill>
        <p:spPr>
          <a:xfrm>
            <a:off x="0" y="2872526"/>
            <a:ext cx="4953000" cy="3299674"/>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Origins of Fair Use</a:t>
            </a:r>
            <a:endParaRPr lang="en-US" dirty="0"/>
          </a:p>
        </p:txBody>
      </p:sp>
      <p:sp>
        <p:nvSpPr>
          <p:cNvPr id="5" name="Date Placeholder 4"/>
          <p:cNvSpPr>
            <a:spLocks noGrp="1"/>
          </p:cNvSpPr>
          <p:nvPr>
            <p:ph type="dt" sz="half" idx="10"/>
          </p:nvPr>
        </p:nvSpPr>
        <p:spPr/>
        <p:txBody>
          <a:bodyPr/>
          <a:lstStyle/>
          <a:p>
            <a:fld id="{0F7F76FB-1D6C-4D36-959B-D9DCF999D11B}" type="datetime1">
              <a:rPr lang="en-US" smtClean="0"/>
              <a:pPr/>
              <a:t>2/16/2012</a:t>
            </a:fld>
            <a:endParaRPr lang="en-US"/>
          </a:p>
        </p:txBody>
      </p:sp>
      <p:sp>
        <p:nvSpPr>
          <p:cNvPr id="6" name="Slide Number Placeholder 5"/>
          <p:cNvSpPr>
            <a:spLocks noGrp="1"/>
          </p:cNvSpPr>
          <p:nvPr>
            <p:ph type="sldNum" sz="quarter" idx="12"/>
          </p:nvPr>
        </p:nvSpPr>
        <p:spPr/>
        <p:txBody>
          <a:bodyPr/>
          <a:lstStyle/>
          <a:p>
            <a:fld id="{35631A8E-801F-401B-ACF7-711EAD65D5F0}" type="slidenum">
              <a:rPr lang="en-US" smtClean="0"/>
              <a:pPr/>
              <a:t>62</a:t>
            </a:fld>
            <a:endParaRPr lang="en-US"/>
          </a:p>
        </p:txBody>
      </p:sp>
      <p:pic>
        <p:nvPicPr>
          <p:cNvPr id="8" name="Picture 7" descr="book.jpg"/>
          <p:cNvPicPr>
            <a:picLocks noChangeAspect="1"/>
          </p:cNvPicPr>
          <p:nvPr/>
        </p:nvPicPr>
        <p:blipFill>
          <a:blip r:embed="rId3" cstate="print"/>
          <a:stretch>
            <a:fillRect/>
          </a:stretch>
        </p:blipFill>
        <p:spPr>
          <a:xfrm>
            <a:off x="1295400" y="1371600"/>
            <a:ext cx="2641600" cy="3962400"/>
          </a:xfrm>
          <a:prstGeom prst="rect">
            <a:avLst/>
          </a:prstGeom>
        </p:spPr>
      </p:pic>
      <p:pic>
        <p:nvPicPr>
          <p:cNvPr id="9" name="Picture 8" descr="book.jpg"/>
          <p:cNvPicPr>
            <a:picLocks noChangeAspect="1"/>
          </p:cNvPicPr>
          <p:nvPr/>
        </p:nvPicPr>
        <p:blipFill>
          <a:blip r:embed="rId3" cstate="print"/>
          <a:stretch>
            <a:fillRect/>
          </a:stretch>
        </p:blipFill>
        <p:spPr>
          <a:xfrm>
            <a:off x="5410200" y="1371600"/>
            <a:ext cx="2641600" cy="3962400"/>
          </a:xfrm>
          <a:prstGeom prst="rect">
            <a:avLst/>
          </a:prstGeom>
        </p:spPr>
      </p:pic>
      <p:sp>
        <p:nvSpPr>
          <p:cNvPr id="10" name="&quot;No&quot; Symbol 9"/>
          <p:cNvSpPr/>
          <p:nvPr/>
        </p:nvSpPr>
        <p:spPr>
          <a:xfrm>
            <a:off x="5181600" y="1600200"/>
            <a:ext cx="3124200" cy="2971800"/>
          </a:xfrm>
          <a:prstGeom prst="noSmoking">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dirty="0" err="1"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F7F76FB-1D6C-4D36-959B-D9DCF999D11B}" type="datetime1">
              <a:rPr lang="en-US" smtClean="0"/>
              <a:pPr/>
              <a:t>2/16/2012</a:t>
            </a:fld>
            <a:endParaRPr lang="en-US"/>
          </a:p>
        </p:txBody>
      </p:sp>
      <p:sp>
        <p:nvSpPr>
          <p:cNvPr id="6" name="Slide Number Placeholder 5"/>
          <p:cNvSpPr>
            <a:spLocks noGrp="1"/>
          </p:cNvSpPr>
          <p:nvPr>
            <p:ph type="sldNum" sz="quarter" idx="12"/>
          </p:nvPr>
        </p:nvSpPr>
        <p:spPr/>
        <p:txBody>
          <a:bodyPr/>
          <a:lstStyle/>
          <a:p>
            <a:fld id="{35631A8E-801F-401B-ACF7-711EAD65D5F0}" type="slidenum">
              <a:rPr lang="en-US" smtClean="0"/>
              <a:pPr/>
              <a:t>63</a:t>
            </a:fld>
            <a:endParaRPr lang="en-US"/>
          </a:p>
        </p:txBody>
      </p:sp>
      <p:pic>
        <p:nvPicPr>
          <p:cNvPr id="8" name="Picture 7" descr="book.jpg"/>
          <p:cNvPicPr>
            <a:picLocks noChangeAspect="1"/>
          </p:cNvPicPr>
          <p:nvPr/>
        </p:nvPicPr>
        <p:blipFill>
          <a:blip r:embed="rId3" cstate="print"/>
          <a:stretch>
            <a:fillRect/>
          </a:stretch>
        </p:blipFill>
        <p:spPr>
          <a:xfrm>
            <a:off x="1295400" y="1371600"/>
            <a:ext cx="2641600" cy="3962400"/>
          </a:xfrm>
          <a:prstGeom prst="rect">
            <a:avLst/>
          </a:prstGeom>
        </p:spPr>
      </p:pic>
      <p:grpSp>
        <p:nvGrpSpPr>
          <p:cNvPr id="11" name="Group 10"/>
          <p:cNvGrpSpPr/>
          <p:nvPr/>
        </p:nvGrpSpPr>
        <p:grpSpPr>
          <a:xfrm>
            <a:off x="4191000" y="457200"/>
            <a:ext cx="2286000" cy="2895600"/>
            <a:chOff x="5181600" y="1371600"/>
            <a:chExt cx="3124200" cy="3962400"/>
          </a:xfrm>
        </p:grpSpPr>
        <p:pic>
          <p:nvPicPr>
            <p:cNvPr id="9" name="Picture 8" descr="book.jpg"/>
            <p:cNvPicPr>
              <a:picLocks noChangeAspect="1"/>
            </p:cNvPicPr>
            <p:nvPr/>
          </p:nvPicPr>
          <p:blipFill>
            <a:blip r:embed="rId4" cstate="print"/>
            <a:stretch>
              <a:fillRect/>
            </a:stretch>
          </p:blipFill>
          <p:spPr>
            <a:xfrm>
              <a:off x="5410200" y="1371600"/>
              <a:ext cx="2641600" cy="3962400"/>
            </a:xfrm>
            <a:prstGeom prst="rect">
              <a:avLst/>
            </a:prstGeom>
          </p:spPr>
        </p:pic>
        <p:sp>
          <p:nvSpPr>
            <p:cNvPr id="10" name="&quot;No&quot; Symbol 9"/>
            <p:cNvSpPr/>
            <p:nvPr/>
          </p:nvSpPr>
          <p:spPr>
            <a:xfrm>
              <a:off x="5181600" y="1600200"/>
              <a:ext cx="3124200" cy="2971800"/>
            </a:xfrm>
            <a:prstGeom prst="noSmoking">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dirty="0" err="1" smtClean="0">
                <a:solidFill>
                  <a:schemeClr val="tx1"/>
                </a:solidFill>
              </a:endParaRPr>
            </a:p>
          </p:txBody>
        </p:sp>
      </p:grpSp>
      <p:pic>
        <p:nvPicPr>
          <p:cNvPr id="12" name="Picture 11" descr="book.jpg"/>
          <p:cNvPicPr>
            <a:picLocks noChangeAspect="1"/>
          </p:cNvPicPr>
          <p:nvPr/>
        </p:nvPicPr>
        <p:blipFill>
          <a:blip r:embed="rId5" cstate="print">
            <a:duotone>
              <a:prstClr val="black"/>
              <a:srgbClr val="00B050">
                <a:tint val="45000"/>
                <a:satMod val="400000"/>
              </a:srgbClr>
            </a:duotone>
          </a:blip>
          <a:stretch>
            <a:fillRect/>
          </a:stretch>
        </p:blipFill>
        <p:spPr>
          <a:xfrm>
            <a:off x="6477000" y="2895600"/>
            <a:ext cx="1981200" cy="2971800"/>
          </a:xfrm>
          <a:prstGeom prst="rect">
            <a:avLst/>
          </a:prstGeom>
        </p:spPr>
      </p:pic>
      <p:pic>
        <p:nvPicPr>
          <p:cNvPr id="24" name="Picture 23" descr="book.jpg"/>
          <p:cNvPicPr>
            <a:picLocks noChangeAspect="1"/>
          </p:cNvPicPr>
          <p:nvPr/>
        </p:nvPicPr>
        <p:blipFill>
          <a:blip r:embed="rId3" cstate="print"/>
          <a:srcRect b="18699"/>
          <a:stretch>
            <a:fillRect/>
          </a:stretch>
        </p:blipFill>
        <p:spPr>
          <a:xfrm>
            <a:off x="4800600" y="990600"/>
            <a:ext cx="3124200" cy="3810000"/>
          </a:xfrm>
          <a:prstGeom prst="rect">
            <a:avLst/>
          </a:prstGeom>
        </p:spPr>
      </p:pic>
      <p:pic>
        <p:nvPicPr>
          <p:cNvPr id="25" name="Picture 24" descr="book.jpg"/>
          <p:cNvPicPr>
            <a:picLocks noChangeAspect="1"/>
          </p:cNvPicPr>
          <p:nvPr/>
        </p:nvPicPr>
        <p:blipFill>
          <a:blip r:embed="rId3" cstate="print"/>
          <a:srcRect t="81301"/>
          <a:stretch>
            <a:fillRect/>
          </a:stretch>
        </p:blipFill>
        <p:spPr>
          <a:xfrm>
            <a:off x="4800600" y="4800600"/>
            <a:ext cx="3124200" cy="876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par>
                          <p:cTn id="13" fill="hold">
                            <p:stCondLst>
                              <p:cond delay="0"/>
                            </p:stCondLst>
                            <p:childTnLst>
                              <p:par>
                                <p:cTn id="14" presetID="64" presetClass="path" presetSubtype="0" accel="50000" decel="50000" fill="hold" nodeType="afterEffect">
                                  <p:stCondLst>
                                    <p:cond delay="0"/>
                                  </p:stCondLst>
                                  <p:childTnLst>
                                    <p:animMotion origin="layout" path="M -3.33333E-6 1.11111E-6 L 0.00018 -0.11945 " pathEditMode="relative" rAng="0" ptsTypes="AA">
                                      <p:cBhvr>
                                        <p:cTn id="15" dur="2000" fill="hold"/>
                                        <p:tgtEl>
                                          <p:spTgt spid="25"/>
                                        </p:tgtEl>
                                        <p:attrNameLst>
                                          <p:attrName>ppt_x</p:attrName>
                                          <p:attrName>ppt_y</p:attrName>
                                        </p:attrNameLst>
                                      </p:cBhvr>
                                      <p:rCtr x="0" y="-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Fair Use in Section 107</a:t>
            </a:r>
            <a:endParaRPr lang="en-US" dirty="0"/>
          </a:p>
        </p:txBody>
      </p:sp>
      <p:sp>
        <p:nvSpPr>
          <p:cNvPr id="8" name="Content Placeholder 7"/>
          <p:cNvSpPr>
            <a:spLocks noGrp="1"/>
          </p:cNvSpPr>
          <p:nvPr>
            <p:ph idx="1"/>
          </p:nvPr>
        </p:nvSpPr>
        <p:spPr/>
        <p:txBody>
          <a:bodyPr/>
          <a:lstStyle/>
          <a:p>
            <a:r>
              <a:rPr lang="en-US" dirty="0" smtClean="0"/>
              <a:t>A Fair Use for</a:t>
            </a:r>
          </a:p>
          <a:p>
            <a:pPr lvl="1"/>
            <a:r>
              <a:rPr lang="en-US" dirty="0" smtClean="0"/>
              <a:t>Criticism</a:t>
            </a:r>
          </a:p>
          <a:p>
            <a:pPr lvl="1"/>
            <a:r>
              <a:rPr lang="en-US" dirty="0" smtClean="0"/>
              <a:t>Comment</a:t>
            </a:r>
          </a:p>
          <a:p>
            <a:pPr lvl="1"/>
            <a:r>
              <a:rPr lang="en-US" dirty="0" smtClean="0"/>
              <a:t>News reporting</a:t>
            </a:r>
          </a:p>
          <a:p>
            <a:pPr lvl="1"/>
            <a:r>
              <a:rPr lang="en-US" dirty="0" smtClean="0"/>
              <a:t>Teaching (including multiple copies for classroom use)</a:t>
            </a:r>
          </a:p>
          <a:p>
            <a:pPr lvl="1"/>
            <a:r>
              <a:rPr lang="en-US" dirty="0" smtClean="0"/>
              <a:t>Scholarship</a:t>
            </a:r>
          </a:p>
          <a:p>
            <a:pPr lvl="1"/>
            <a:r>
              <a:rPr lang="en-US" dirty="0" smtClean="0"/>
              <a:t>Research</a:t>
            </a:r>
          </a:p>
          <a:p>
            <a:r>
              <a:rPr lang="en-US" dirty="0" smtClean="0"/>
              <a:t>Is not an infringement of copyright.</a:t>
            </a:r>
          </a:p>
          <a:p>
            <a:pPr lvl="1"/>
            <a:endParaRPr lang="en-US" dirty="0"/>
          </a:p>
        </p:txBody>
      </p:sp>
      <p:sp>
        <p:nvSpPr>
          <p:cNvPr id="5" name="Date Placeholder 4"/>
          <p:cNvSpPr>
            <a:spLocks noGrp="1"/>
          </p:cNvSpPr>
          <p:nvPr>
            <p:ph type="dt" sz="half" idx="10"/>
          </p:nvPr>
        </p:nvSpPr>
        <p:spPr/>
        <p:txBody>
          <a:bodyPr/>
          <a:lstStyle/>
          <a:p>
            <a:fld id="{0F7F76FB-1D6C-4D36-959B-D9DCF999D11B}" type="datetime1">
              <a:rPr lang="en-US" smtClean="0"/>
              <a:pPr/>
              <a:t>2/16/2012</a:t>
            </a:fld>
            <a:endParaRPr lang="en-US"/>
          </a:p>
        </p:txBody>
      </p:sp>
      <p:sp>
        <p:nvSpPr>
          <p:cNvPr id="6" name="Slide Number Placeholder 5"/>
          <p:cNvSpPr>
            <a:spLocks noGrp="1"/>
          </p:cNvSpPr>
          <p:nvPr>
            <p:ph type="sldNum" sz="quarter" idx="12"/>
          </p:nvPr>
        </p:nvSpPr>
        <p:spPr/>
        <p:txBody>
          <a:bodyPr/>
          <a:lstStyle/>
          <a:p>
            <a:fld id="{35631A8E-801F-401B-ACF7-711EAD65D5F0}" type="slidenum">
              <a:rPr lang="en-US" smtClean="0"/>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determine whether a use is fair, consider…</a:t>
            </a:r>
            <a:endParaRPr lang="en-US" dirty="0"/>
          </a:p>
        </p:txBody>
      </p:sp>
      <p:sp>
        <p:nvSpPr>
          <p:cNvPr id="3" name="Content Placeholder 2"/>
          <p:cNvSpPr>
            <a:spLocks noGrp="1"/>
          </p:cNvSpPr>
          <p:nvPr>
            <p:ph idx="1"/>
          </p:nvPr>
        </p:nvSpPr>
        <p:spPr/>
        <p:txBody>
          <a:bodyPr/>
          <a:lstStyle/>
          <a:p>
            <a:r>
              <a:rPr lang="en-US" dirty="0" smtClean="0"/>
              <a:t>Purpose </a:t>
            </a:r>
            <a:r>
              <a:rPr lang="en-US" smtClean="0"/>
              <a:t>and character of </a:t>
            </a:r>
            <a:r>
              <a:rPr lang="en-US" dirty="0" smtClean="0"/>
              <a:t>the use</a:t>
            </a:r>
          </a:p>
          <a:p>
            <a:pPr lvl="1"/>
            <a:r>
              <a:rPr lang="en-US" dirty="0" smtClean="0"/>
              <a:t>Commercial  </a:t>
            </a:r>
          </a:p>
          <a:p>
            <a:pPr lvl="1"/>
            <a:r>
              <a:rPr lang="en-US" dirty="0" smtClean="0"/>
              <a:t>Non-profit educational </a:t>
            </a:r>
          </a:p>
          <a:p>
            <a:r>
              <a:rPr lang="en-US" dirty="0" smtClean="0"/>
              <a:t>Nature of the work</a:t>
            </a:r>
          </a:p>
          <a:p>
            <a:r>
              <a:rPr lang="en-US" dirty="0" smtClean="0"/>
              <a:t>How much of the work is used</a:t>
            </a:r>
          </a:p>
          <a:p>
            <a:r>
              <a:rPr lang="en-US" dirty="0" smtClean="0"/>
              <a:t>Effect of the use on the </a:t>
            </a:r>
          </a:p>
          <a:p>
            <a:pPr lvl="1"/>
            <a:r>
              <a:rPr lang="en-US" dirty="0" smtClean="0"/>
              <a:t>Value of the work</a:t>
            </a:r>
          </a:p>
          <a:p>
            <a:pPr lvl="1"/>
            <a:r>
              <a:rPr lang="en-US" dirty="0" smtClean="0"/>
              <a:t>Potential market for the work</a:t>
            </a:r>
            <a:endParaRPr lang="en-US"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65</a:t>
            </a:fld>
            <a:endParaRPr lang="en-US"/>
          </a:p>
        </p:txBody>
      </p:sp>
      <p:sp>
        <p:nvSpPr>
          <p:cNvPr id="6" name="Rectangle 5"/>
          <p:cNvSpPr/>
          <p:nvPr/>
        </p:nvSpPr>
        <p:spPr>
          <a:xfrm>
            <a:off x="2819400" y="5726668"/>
            <a:ext cx="5715000" cy="369332"/>
          </a:xfrm>
          <a:prstGeom prst="rect">
            <a:avLst/>
          </a:prstGeom>
        </p:spPr>
        <p:txBody>
          <a:bodyPr wrap="square">
            <a:spAutoFit/>
          </a:bodyPr>
          <a:lstStyle/>
          <a:p>
            <a:r>
              <a:rPr lang="en-US" dirty="0" smtClean="0"/>
              <a:t>§107 · Limitations on exclusive rights: Fair use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Nature of the Use</a:t>
            </a:r>
            <a:endParaRPr lang="en-US" dirty="0"/>
          </a:p>
        </p:txBody>
      </p:sp>
      <p:graphicFrame>
        <p:nvGraphicFramePr>
          <p:cNvPr id="7" name="Content Placeholder 6"/>
          <p:cNvGraphicFramePr>
            <a:graphicFrameLocks noGrp="1"/>
          </p:cNvGraphicFramePr>
          <p:nvPr>
            <p:ph idx="1"/>
          </p:nvPr>
        </p:nvGraphicFramePr>
        <p:xfrm>
          <a:off x="457200" y="1447800"/>
          <a:ext cx="8229600" cy="370840"/>
        </p:xfrm>
        <a:graphic>
          <a:graphicData uri="http://schemas.openxmlformats.org/drawingml/2006/table">
            <a:tbl>
              <a:tblPr firstRow="1" bandRow="1">
                <a:tableStyleId>{D27102A9-8310-4765-A935-A1911B00CA55}</a:tableStyleId>
              </a:tblPr>
              <a:tblGrid>
                <a:gridCol w="4114800"/>
                <a:gridCol w="4114800"/>
              </a:tblGrid>
              <a:tr h="370840">
                <a:tc>
                  <a:txBody>
                    <a:bodyPr/>
                    <a:lstStyle/>
                    <a:p>
                      <a:r>
                        <a:rPr lang="en-US" dirty="0" smtClean="0"/>
                        <a:t>Commercial</a:t>
                      </a:r>
                      <a:endParaRPr lang="en-US" dirty="0"/>
                    </a:p>
                  </a:txBody>
                  <a:tcPr/>
                </a:tc>
                <a:tc>
                  <a:txBody>
                    <a:bodyPr/>
                    <a:lstStyle/>
                    <a:p>
                      <a:pPr algn="r"/>
                      <a:r>
                        <a:rPr lang="en-US" dirty="0" smtClean="0"/>
                        <a:t>Non-profit educational</a:t>
                      </a:r>
                      <a:endParaRPr lang="en-US" dirty="0"/>
                    </a:p>
                  </a:txBody>
                  <a:tcPr/>
                </a:tc>
              </a:tr>
            </a:tbl>
          </a:graphicData>
        </a:graphic>
      </p:graphicFrame>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66</a:t>
            </a:fld>
            <a:endParaRPr lang="en-US"/>
          </a:p>
        </p:txBody>
      </p:sp>
      <p:sp>
        <p:nvSpPr>
          <p:cNvPr id="6" name="Left-Right Arrow 5"/>
          <p:cNvSpPr/>
          <p:nvPr/>
        </p:nvSpPr>
        <p:spPr>
          <a:xfrm>
            <a:off x="457200" y="2286000"/>
            <a:ext cx="8229600" cy="1703832"/>
          </a:xfrm>
          <a:prstGeom prst="leftRightArrow">
            <a:avLst/>
          </a:prstGeom>
          <a:gradFill flip="none" rotWithShape="1">
            <a:gsLst>
              <a:gs pos="10000">
                <a:schemeClr val="accent1"/>
              </a:gs>
              <a:gs pos="50000">
                <a:schemeClr val="bg2"/>
              </a:gs>
              <a:gs pos="9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dirty="0" err="1" smtClean="0"/>
          </a:p>
        </p:txBody>
      </p:sp>
      <p:graphicFrame>
        <p:nvGraphicFramePr>
          <p:cNvPr id="8" name="Content Placeholder 6"/>
          <p:cNvGraphicFramePr>
            <a:graphicFrameLocks noGrp="1"/>
          </p:cNvGraphicFramePr>
          <p:nvPr>
            <p:ph idx="1"/>
          </p:nvPr>
        </p:nvGraphicFramePr>
        <p:xfrm>
          <a:off x="457200" y="4419600"/>
          <a:ext cx="8229600" cy="370840"/>
        </p:xfrm>
        <a:graphic>
          <a:graphicData uri="http://schemas.openxmlformats.org/drawingml/2006/table">
            <a:tbl>
              <a:tblPr firstRow="1" bandRow="1">
                <a:tableStyleId>{D27102A9-8310-4765-A935-A1911B00CA55}</a:tableStyleId>
              </a:tblPr>
              <a:tblGrid>
                <a:gridCol w="4114800"/>
                <a:gridCol w="4114800"/>
              </a:tblGrid>
              <a:tr h="370840">
                <a:tc>
                  <a:txBody>
                    <a:bodyPr/>
                    <a:lstStyle/>
                    <a:p>
                      <a:r>
                        <a:rPr lang="en-US" dirty="0" smtClean="0"/>
                        <a:t>Less likely to be fair use</a:t>
                      </a:r>
                      <a:endParaRPr lang="en-US" dirty="0"/>
                    </a:p>
                  </a:txBody>
                  <a:tcPr/>
                </a:tc>
                <a:tc>
                  <a:txBody>
                    <a:bodyPr/>
                    <a:lstStyle/>
                    <a:p>
                      <a:pPr algn="r"/>
                      <a:r>
                        <a:rPr lang="en-US" dirty="0" smtClean="0"/>
                        <a:t>More likely to be fair</a:t>
                      </a:r>
                      <a:r>
                        <a:rPr lang="en-US" baseline="0" dirty="0" smtClean="0"/>
                        <a:t> use</a:t>
                      </a:r>
                      <a:endParaRPr lang="en-US" dirty="0"/>
                    </a:p>
                  </a:txBody>
                  <a:tcPr/>
                </a:tc>
              </a:tr>
            </a:tbl>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Nature of the Material</a:t>
            </a:r>
            <a:endParaRPr lang="en-US" dirty="0"/>
          </a:p>
        </p:txBody>
      </p:sp>
      <p:graphicFrame>
        <p:nvGraphicFramePr>
          <p:cNvPr id="7" name="Content Placeholder 6"/>
          <p:cNvGraphicFramePr>
            <a:graphicFrameLocks noGrp="1"/>
          </p:cNvGraphicFramePr>
          <p:nvPr>
            <p:ph idx="1"/>
          </p:nvPr>
        </p:nvGraphicFramePr>
        <p:xfrm>
          <a:off x="457200" y="1447800"/>
          <a:ext cx="8229600" cy="370840"/>
        </p:xfrm>
        <a:graphic>
          <a:graphicData uri="http://schemas.openxmlformats.org/drawingml/2006/table">
            <a:tbl>
              <a:tblPr firstRow="1" bandRow="1">
                <a:tableStyleId>{D27102A9-8310-4765-A935-A1911B00CA55}</a:tableStyleId>
              </a:tblPr>
              <a:tblGrid>
                <a:gridCol w="4114800"/>
                <a:gridCol w="4114800"/>
              </a:tblGrid>
              <a:tr h="370840">
                <a:tc>
                  <a:txBody>
                    <a:bodyPr/>
                    <a:lstStyle/>
                    <a:p>
                      <a:r>
                        <a:rPr lang="en-US" dirty="0" smtClean="0"/>
                        <a:t>Purely</a:t>
                      </a:r>
                      <a:r>
                        <a:rPr lang="en-US" baseline="0" dirty="0" smtClean="0"/>
                        <a:t> for entertainment</a:t>
                      </a:r>
                      <a:endParaRPr lang="en-US" dirty="0"/>
                    </a:p>
                  </a:txBody>
                  <a:tcPr/>
                </a:tc>
                <a:tc>
                  <a:txBody>
                    <a:bodyPr/>
                    <a:lstStyle/>
                    <a:p>
                      <a:pPr algn="r"/>
                      <a:r>
                        <a:rPr lang="en-US" dirty="0" smtClean="0"/>
                        <a:t>Educational</a:t>
                      </a:r>
                      <a:endParaRPr lang="en-US" dirty="0"/>
                    </a:p>
                  </a:txBody>
                  <a:tcPr/>
                </a:tc>
              </a:tr>
            </a:tbl>
          </a:graphicData>
        </a:graphic>
      </p:graphicFrame>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67</a:t>
            </a:fld>
            <a:endParaRPr lang="en-US"/>
          </a:p>
        </p:txBody>
      </p:sp>
      <p:sp>
        <p:nvSpPr>
          <p:cNvPr id="6" name="Left-Right Arrow 5"/>
          <p:cNvSpPr/>
          <p:nvPr/>
        </p:nvSpPr>
        <p:spPr>
          <a:xfrm>
            <a:off x="457200" y="2286000"/>
            <a:ext cx="8229600" cy="1703832"/>
          </a:xfrm>
          <a:prstGeom prst="leftRightArrow">
            <a:avLst/>
          </a:prstGeom>
          <a:gradFill flip="none" rotWithShape="1">
            <a:gsLst>
              <a:gs pos="10000">
                <a:schemeClr val="accent1"/>
              </a:gs>
              <a:gs pos="50000">
                <a:schemeClr val="bg2"/>
              </a:gs>
              <a:gs pos="9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dirty="0" err="1" smtClean="0"/>
          </a:p>
        </p:txBody>
      </p:sp>
      <p:graphicFrame>
        <p:nvGraphicFramePr>
          <p:cNvPr id="8" name="Content Placeholder 6"/>
          <p:cNvGraphicFramePr>
            <a:graphicFrameLocks noGrp="1"/>
          </p:cNvGraphicFramePr>
          <p:nvPr>
            <p:ph idx="1"/>
          </p:nvPr>
        </p:nvGraphicFramePr>
        <p:xfrm>
          <a:off x="457200" y="4419600"/>
          <a:ext cx="8229600" cy="370840"/>
        </p:xfrm>
        <a:graphic>
          <a:graphicData uri="http://schemas.openxmlformats.org/drawingml/2006/table">
            <a:tbl>
              <a:tblPr firstRow="1" bandRow="1">
                <a:tableStyleId>{D27102A9-8310-4765-A935-A1911B00CA55}</a:tableStyleId>
              </a:tblPr>
              <a:tblGrid>
                <a:gridCol w="4114800"/>
                <a:gridCol w="4114800"/>
              </a:tblGrid>
              <a:tr h="370840">
                <a:tc>
                  <a:txBody>
                    <a:bodyPr/>
                    <a:lstStyle/>
                    <a:p>
                      <a:r>
                        <a:rPr lang="en-US" dirty="0" smtClean="0"/>
                        <a:t>Less likely to be fair use</a:t>
                      </a:r>
                      <a:endParaRPr lang="en-US" dirty="0"/>
                    </a:p>
                  </a:txBody>
                  <a:tcPr/>
                </a:tc>
                <a:tc>
                  <a:txBody>
                    <a:bodyPr/>
                    <a:lstStyle/>
                    <a:p>
                      <a:pPr algn="r"/>
                      <a:r>
                        <a:rPr lang="en-US" dirty="0" smtClean="0"/>
                        <a:t>More likely to be fair</a:t>
                      </a:r>
                      <a:r>
                        <a:rPr lang="en-US" baseline="0" dirty="0" smtClean="0"/>
                        <a:t> use</a:t>
                      </a:r>
                      <a:endParaRPr lang="en-US" dirty="0"/>
                    </a:p>
                  </a:txBody>
                  <a:tcP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Amount of portion used</a:t>
            </a:r>
            <a:endParaRPr lang="en-US" dirty="0"/>
          </a:p>
        </p:txBody>
      </p:sp>
      <p:graphicFrame>
        <p:nvGraphicFramePr>
          <p:cNvPr id="7" name="Content Placeholder 6"/>
          <p:cNvGraphicFramePr>
            <a:graphicFrameLocks noGrp="1"/>
          </p:cNvGraphicFramePr>
          <p:nvPr>
            <p:ph idx="1"/>
          </p:nvPr>
        </p:nvGraphicFramePr>
        <p:xfrm>
          <a:off x="457200" y="1447800"/>
          <a:ext cx="8229600" cy="370840"/>
        </p:xfrm>
        <a:graphic>
          <a:graphicData uri="http://schemas.openxmlformats.org/drawingml/2006/table">
            <a:tbl>
              <a:tblPr firstRow="1" bandRow="1">
                <a:tableStyleId>{D27102A9-8310-4765-A935-A1911B00CA55}</a:tableStyleId>
              </a:tblPr>
              <a:tblGrid>
                <a:gridCol w="4114800"/>
                <a:gridCol w="4114800"/>
              </a:tblGrid>
              <a:tr h="370840">
                <a:tc>
                  <a:txBody>
                    <a:bodyPr/>
                    <a:lstStyle/>
                    <a:p>
                      <a:r>
                        <a:rPr lang="en-US" dirty="0" smtClean="0"/>
                        <a:t>The whole</a:t>
                      </a:r>
                      <a:r>
                        <a:rPr lang="en-US" baseline="0" dirty="0" smtClean="0"/>
                        <a:t> or most significant part</a:t>
                      </a:r>
                      <a:endParaRPr lang="en-US" dirty="0"/>
                    </a:p>
                  </a:txBody>
                  <a:tcPr/>
                </a:tc>
                <a:tc>
                  <a:txBody>
                    <a:bodyPr/>
                    <a:lstStyle/>
                    <a:p>
                      <a:pPr algn="r"/>
                      <a:r>
                        <a:rPr lang="en-US" dirty="0" smtClean="0"/>
                        <a:t>Minimal</a:t>
                      </a:r>
                      <a:r>
                        <a:rPr lang="en-US" baseline="0" dirty="0" smtClean="0"/>
                        <a:t> to achieve the purpose</a:t>
                      </a:r>
                      <a:endParaRPr lang="en-US" dirty="0"/>
                    </a:p>
                  </a:txBody>
                  <a:tcPr/>
                </a:tc>
              </a:tr>
            </a:tbl>
          </a:graphicData>
        </a:graphic>
      </p:graphicFrame>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68</a:t>
            </a:fld>
            <a:endParaRPr lang="en-US"/>
          </a:p>
        </p:txBody>
      </p:sp>
      <p:sp>
        <p:nvSpPr>
          <p:cNvPr id="6" name="Left-Right Arrow 5"/>
          <p:cNvSpPr/>
          <p:nvPr/>
        </p:nvSpPr>
        <p:spPr>
          <a:xfrm>
            <a:off x="457200" y="2286000"/>
            <a:ext cx="8229600" cy="1703832"/>
          </a:xfrm>
          <a:prstGeom prst="leftRightArrow">
            <a:avLst/>
          </a:prstGeom>
          <a:gradFill flip="none" rotWithShape="1">
            <a:gsLst>
              <a:gs pos="10000">
                <a:schemeClr val="accent1"/>
              </a:gs>
              <a:gs pos="50000">
                <a:schemeClr val="bg2"/>
              </a:gs>
              <a:gs pos="9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dirty="0" err="1" smtClean="0"/>
          </a:p>
        </p:txBody>
      </p:sp>
      <p:graphicFrame>
        <p:nvGraphicFramePr>
          <p:cNvPr id="8" name="Content Placeholder 6"/>
          <p:cNvGraphicFramePr>
            <a:graphicFrameLocks noGrp="1"/>
          </p:cNvGraphicFramePr>
          <p:nvPr>
            <p:ph idx="1"/>
          </p:nvPr>
        </p:nvGraphicFramePr>
        <p:xfrm>
          <a:off x="457200" y="4419600"/>
          <a:ext cx="8229600" cy="370840"/>
        </p:xfrm>
        <a:graphic>
          <a:graphicData uri="http://schemas.openxmlformats.org/drawingml/2006/table">
            <a:tbl>
              <a:tblPr firstRow="1" bandRow="1">
                <a:tableStyleId>{D27102A9-8310-4765-A935-A1911B00CA55}</a:tableStyleId>
              </a:tblPr>
              <a:tblGrid>
                <a:gridCol w="4114800"/>
                <a:gridCol w="4114800"/>
              </a:tblGrid>
              <a:tr h="370840">
                <a:tc>
                  <a:txBody>
                    <a:bodyPr/>
                    <a:lstStyle/>
                    <a:p>
                      <a:r>
                        <a:rPr lang="en-US" dirty="0" smtClean="0"/>
                        <a:t>Less likely to be fair use</a:t>
                      </a:r>
                      <a:endParaRPr lang="en-US" dirty="0"/>
                    </a:p>
                  </a:txBody>
                  <a:tcPr/>
                </a:tc>
                <a:tc>
                  <a:txBody>
                    <a:bodyPr/>
                    <a:lstStyle/>
                    <a:p>
                      <a:pPr algn="r"/>
                      <a:r>
                        <a:rPr lang="en-US" dirty="0" smtClean="0"/>
                        <a:t>More likely to be fair</a:t>
                      </a:r>
                      <a:r>
                        <a:rPr lang="en-US" baseline="0" dirty="0" smtClean="0"/>
                        <a:t> use</a:t>
                      </a:r>
                      <a:endParaRPr lang="en-US" dirty="0"/>
                    </a:p>
                  </a:txBody>
                  <a:tcPr/>
                </a:tc>
              </a:tr>
            </a:tbl>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Effect on the potential market or value</a:t>
            </a:r>
            <a:endParaRPr lang="en-US" dirty="0"/>
          </a:p>
        </p:txBody>
      </p:sp>
      <p:graphicFrame>
        <p:nvGraphicFramePr>
          <p:cNvPr id="7" name="Content Placeholder 6"/>
          <p:cNvGraphicFramePr>
            <a:graphicFrameLocks noGrp="1"/>
          </p:cNvGraphicFramePr>
          <p:nvPr>
            <p:ph idx="1"/>
          </p:nvPr>
        </p:nvGraphicFramePr>
        <p:xfrm>
          <a:off x="457200" y="1447800"/>
          <a:ext cx="8229600" cy="370840"/>
        </p:xfrm>
        <a:graphic>
          <a:graphicData uri="http://schemas.openxmlformats.org/drawingml/2006/table">
            <a:tbl>
              <a:tblPr firstRow="1" bandRow="1">
                <a:tableStyleId>{D27102A9-8310-4765-A935-A1911B00CA55}</a:tableStyleId>
              </a:tblPr>
              <a:tblGrid>
                <a:gridCol w="4114800"/>
                <a:gridCol w="4114800"/>
              </a:tblGrid>
              <a:tr h="370840">
                <a:tc>
                  <a:txBody>
                    <a:bodyPr/>
                    <a:lstStyle/>
                    <a:p>
                      <a:r>
                        <a:rPr lang="en-US" dirty="0" smtClean="0"/>
                        <a:t>Substantial</a:t>
                      </a:r>
                      <a:r>
                        <a:rPr lang="en-US" baseline="0" dirty="0" smtClean="0"/>
                        <a:t> impact to value or sales</a:t>
                      </a:r>
                      <a:endParaRPr lang="en-US"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dirty="0" smtClean="0"/>
                        <a:t>No lost sales</a:t>
                      </a:r>
                    </a:p>
                  </a:txBody>
                  <a:tcPr/>
                </a:tc>
              </a:tr>
            </a:tbl>
          </a:graphicData>
        </a:graphic>
      </p:graphicFrame>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69</a:t>
            </a:fld>
            <a:endParaRPr lang="en-US"/>
          </a:p>
        </p:txBody>
      </p:sp>
      <p:sp>
        <p:nvSpPr>
          <p:cNvPr id="6" name="Left-Right Arrow 5"/>
          <p:cNvSpPr/>
          <p:nvPr/>
        </p:nvSpPr>
        <p:spPr>
          <a:xfrm>
            <a:off x="457200" y="2286000"/>
            <a:ext cx="8229600" cy="1703832"/>
          </a:xfrm>
          <a:prstGeom prst="leftRightArrow">
            <a:avLst/>
          </a:prstGeom>
          <a:gradFill flip="none" rotWithShape="1">
            <a:gsLst>
              <a:gs pos="10000">
                <a:schemeClr val="accent1"/>
              </a:gs>
              <a:gs pos="50000">
                <a:schemeClr val="bg2"/>
              </a:gs>
              <a:gs pos="9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dirty="0" err="1" smtClean="0"/>
          </a:p>
        </p:txBody>
      </p:sp>
      <p:graphicFrame>
        <p:nvGraphicFramePr>
          <p:cNvPr id="8" name="Content Placeholder 6"/>
          <p:cNvGraphicFramePr>
            <a:graphicFrameLocks noGrp="1"/>
          </p:cNvGraphicFramePr>
          <p:nvPr>
            <p:ph idx="1"/>
          </p:nvPr>
        </p:nvGraphicFramePr>
        <p:xfrm>
          <a:off x="457200" y="4419600"/>
          <a:ext cx="8229600" cy="370840"/>
        </p:xfrm>
        <a:graphic>
          <a:graphicData uri="http://schemas.openxmlformats.org/drawingml/2006/table">
            <a:tbl>
              <a:tblPr firstRow="1" bandRow="1">
                <a:tableStyleId>{D27102A9-8310-4765-A935-A1911B00CA55}</a:tableStyleId>
              </a:tblPr>
              <a:tblGrid>
                <a:gridCol w="4114800"/>
                <a:gridCol w="4114800"/>
              </a:tblGrid>
              <a:tr h="370840">
                <a:tc>
                  <a:txBody>
                    <a:bodyPr/>
                    <a:lstStyle/>
                    <a:p>
                      <a:r>
                        <a:rPr lang="en-US" dirty="0" smtClean="0"/>
                        <a:t>Less likely to be fair use</a:t>
                      </a:r>
                      <a:endParaRPr lang="en-US" dirty="0"/>
                    </a:p>
                  </a:txBody>
                  <a:tcPr/>
                </a:tc>
                <a:tc>
                  <a:txBody>
                    <a:bodyPr/>
                    <a:lstStyle/>
                    <a:p>
                      <a:pPr algn="r"/>
                      <a:r>
                        <a:rPr lang="en-US" dirty="0" smtClean="0"/>
                        <a:t>More</a:t>
                      </a:r>
                      <a:r>
                        <a:rPr lang="en-US" baseline="0" dirty="0" smtClean="0"/>
                        <a:t> </a:t>
                      </a:r>
                      <a:r>
                        <a:rPr lang="en-US" dirty="0" smtClean="0"/>
                        <a:t>likely to be fair</a:t>
                      </a:r>
                      <a:r>
                        <a:rPr lang="en-US" baseline="0" dirty="0" smtClean="0"/>
                        <a:t> use</a:t>
                      </a:r>
                      <a:endParaRPr lang="en-US" dirty="0"/>
                    </a:p>
                  </a:txBody>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7</a:t>
            </a:fld>
            <a:endParaRPr lang="en-US"/>
          </a:p>
        </p:txBody>
      </p:sp>
      <p:sp>
        <p:nvSpPr>
          <p:cNvPr id="6" name="Rectangle 5"/>
          <p:cNvSpPr/>
          <p:nvPr/>
        </p:nvSpPr>
        <p:spPr>
          <a:xfrm>
            <a:off x="0" y="4191000"/>
            <a:ext cx="9144000" cy="584775"/>
          </a:xfrm>
          <a:prstGeom prst="rect">
            <a:avLst/>
          </a:prstGeom>
        </p:spPr>
        <p:txBody>
          <a:bodyPr wrap="square">
            <a:spAutoFit/>
          </a:bodyPr>
          <a:lstStyle/>
          <a:p>
            <a:pPr algn="ctr"/>
            <a:r>
              <a:rPr lang="en-US" sz="3200" b="1" dirty="0" smtClean="0">
                <a:latin typeface="Rockwell" pitchFamily="18" charset="0"/>
              </a:rPr>
              <a:t>“ ‘No, we don’t expect to be sued.’ ”</a:t>
            </a:r>
          </a:p>
        </p:txBody>
      </p:sp>
      <p:sp>
        <p:nvSpPr>
          <p:cNvPr id="8" name="Rectangle 7"/>
          <p:cNvSpPr/>
          <p:nvPr/>
        </p:nvSpPr>
        <p:spPr>
          <a:xfrm>
            <a:off x="1219200" y="1066800"/>
            <a:ext cx="6858000" cy="2062103"/>
          </a:xfrm>
          <a:prstGeom prst="rect">
            <a:avLst/>
          </a:prstGeom>
        </p:spPr>
        <p:txBody>
          <a:bodyPr wrap="square">
            <a:spAutoFit/>
          </a:bodyPr>
          <a:lstStyle/>
          <a:p>
            <a:pPr algn="ctr"/>
            <a:r>
              <a:rPr lang="en-US" sz="3200" b="1" dirty="0" smtClean="0">
                <a:latin typeface="Rockwell" pitchFamily="18" charset="0"/>
              </a:rPr>
              <a:t>“…Eventually consumers may not even want to bother buying the physical CD, preferring … online storage space instead.”</a:t>
            </a:r>
          </a:p>
        </p:txBody>
      </p:sp>
      <p:sp>
        <p:nvSpPr>
          <p:cNvPr id="9" name="Rectangle 8"/>
          <p:cNvSpPr/>
          <p:nvPr/>
        </p:nvSpPr>
        <p:spPr>
          <a:xfrm>
            <a:off x="4876800" y="5638800"/>
            <a:ext cx="3698448" cy="369332"/>
          </a:xfrm>
          <a:prstGeom prst="rect">
            <a:avLst/>
          </a:prstGeom>
        </p:spPr>
        <p:txBody>
          <a:bodyPr wrap="none">
            <a:spAutoFit/>
          </a:bodyPr>
          <a:lstStyle/>
          <a:p>
            <a:pPr algn="ctr"/>
            <a:r>
              <a:rPr lang="en-US" dirty="0" smtClean="0"/>
              <a:t>	-Wired, January 12, 2000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70</a:t>
            </a:fld>
            <a:endParaRPr lang="en-US"/>
          </a:p>
        </p:txBody>
      </p:sp>
      <p:sp>
        <p:nvSpPr>
          <p:cNvPr id="11" name="Title 3"/>
          <p:cNvSpPr>
            <a:spLocks noGrp="1"/>
          </p:cNvSpPr>
          <p:nvPr>
            <p:ph type="title"/>
          </p:nvPr>
        </p:nvSpPr>
        <p:spPr>
          <a:xfrm>
            <a:off x="457200" y="381000"/>
            <a:ext cx="8229600" cy="741362"/>
          </a:xfrm>
        </p:spPr>
        <p:txBody>
          <a:bodyPr vert="horz" lIns="91440" tIns="45720" rIns="91440" bIns="45720" rtlCol="0" anchor="b" anchorCtr="0">
            <a:noAutofit/>
          </a:bodyPr>
          <a:lstStyle/>
          <a:p>
            <a:r>
              <a:rPr lang="en-US" dirty="0" smtClean="0"/>
              <a:t>Four Factors in </a:t>
            </a:r>
            <a:r>
              <a:rPr lang="en-US" dirty="0" err="1" smtClean="0"/>
              <a:t>Righthaven</a:t>
            </a:r>
            <a:r>
              <a:rPr lang="en-US" dirty="0" smtClean="0"/>
              <a:t> v. </a:t>
            </a:r>
            <a:r>
              <a:rPr lang="en-US" dirty="0" err="1" smtClean="0"/>
              <a:t>Hoehn</a:t>
            </a:r>
            <a:endParaRPr lang="en-US" dirty="0"/>
          </a:p>
        </p:txBody>
      </p:sp>
      <p:graphicFrame>
        <p:nvGraphicFramePr>
          <p:cNvPr id="10" name="Content Placeholder 9"/>
          <p:cNvGraphicFramePr>
            <a:graphicFrameLocks noGrp="1"/>
          </p:cNvGraphicFramePr>
          <p:nvPr>
            <p:ph idx="1"/>
          </p:nvPr>
        </p:nvGraphicFramePr>
        <p:xfrm>
          <a:off x="228600" y="1447800"/>
          <a:ext cx="8534400" cy="3307080"/>
        </p:xfrm>
        <a:graphic>
          <a:graphicData uri="http://schemas.openxmlformats.org/drawingml/2006/table">
            <a:tbl>
              <a:tblPr firstCol="1" bandCol="1">
                <a:tableStyleId>{D27102A9-8310-4765-A935-A1911B00CA55}</a:tableStyleId>
              </a:tblPr>
              <a:tblGrid>
                <a:gridCol w="2514600"/>
                <a:gridCol w="1676400"/>
                <a:gridCol w="1905000"/>
                <a:gridCol w="2438400"/>
              </a:tblGrid>
              <a:tr h="685800">
                <a:tc>
                  <a:txBody>
                    <a:bodyPr/>
                    <a:lstStyle/>
                    <a:p>
                      <a:pPr algn="ctr"/>
                      <a:r>
                        <a:rPr lang="en-US" dirty="0" smtClean="0"/>
                        <a:t>Nature</a:t>
                      </a:r>
                      <a:r>
                        <a:rPr lang="en-US" baseline="0" dirty="0" smtClean="0"/>
                        <a:t> of Use</a:t>
                      </a:r>
                      <a:endParaRPr lang="en-US" dirty="0"/>
                    </a:p>
                  </a:txBody>
                  <a:tcP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t>Nature of Material </a:t>
                      </a:r>
                      <a:endParaRPr lang="en-US" b="1" dirty="0"/>
                    </a:p>
                  </a:txBody>
                  <a:tcP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t>Extent of Copying</a:t>
                      </a:r>
                      <a:endParaRPr lang="en-US" b="1" dirty="0"/>
                    </a:p>
                  </a:txBody>
                  <a:tcP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t>Market Effect</a:t>
                      </a:r>
                      <a:endParaRPr lang="en-US" b="1" dirty="0"/>
                    </a:p>
                  </a:txBody>
                  <a:tcP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000">
                <a:tc>
                  <a:txBody>
                    <a:bodyPr/>
                    <a:lstStyle/>
                    <a:p>
                      <a:pPr marL="342900" indent="-342900">
                        <a:buFont typeface="Arial" pitchFamily="34" charset="0"/>
                        <a:buNone/>
                      </a:pPr>
                      <a:r>
                        <a:rPr lang="en-US" b="0" baseline="0" dirty="0" smtClean="0"/>
                        <a:t>Noncommercial, uncompensated</a:t>
                      </a:r>
                    </a:p>
                    <a:p>
                      <a:pPr marL="342900" indent="-342900">
                        <a:buFont typeface="Arial" pitchFamily="34" charset="0"/>
                        <a:buNone/>
                      </a:pPr>
                      <a:r>
                        <a:rPr lang="en-US" b="0" baseline="0" dirty="0" smtClean="0"/>
                        <a:t>commentary</a:t>
                      </a:r>
                    </a:p>
                  </a:txBody>
                  <a:tcPr anchor="ctr">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t>Editorial, mostly factual material</a:t>
                      </a:r>
                    </a:p>
                  </a:txBody>
                  <a:tcPr anchor="ctr">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i="1" dirty="0"/>
                    </a:p>
                  </a:txBody>
                  <a:tcPr anchor="ctr">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t>“</a:t>
                      </a:r>
                      <a:r>
                        <a:rPr lang="en-US" i="0" dirty="0" err="1" smtClean="0"/>
                        <a:t>Righthaven</a:t>
                      </a:r>
                      <a:r>
                        <a:rPr lang="en-US" i="0" baseline="0" dirty="0" smtClean="0"/>
                        <a:t> has not presented evidence of harm” </a:t>
                      </a:r>
                    </a:p>
                  </a:txBody>
                  <a:tcPr anchor="ctr">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r>
              <a:tr h="990600">
                <a:tc>
                  <a:txBody>
                    <a:bodyPr/>
                    <a:lstStyle/>
                    <a:p>
                      <a:endParaRPr lang="en-US"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r h="716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txBody>
                  <a:tcPr anchor="ct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accent5">
                        <a:lumMod val="40000"/>
                        <a:lumOff val="60000"/>
                      </a:schemeClr>
                    </a:solidFill>
                  </a:tcPr>
                </a:tc>
                <a:tc>
                  <a:txBody>
                    <a:bodyPr/>
                    <a:lstStyle/>
                    <a:p>
                      <a:endParaRPr lang="en-US" dirty="0"/>
                    </a:p>
                  </a:txBody>
                  <a:tcPr anchor="ct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Copied entire work</a:t>
                      </a:r>
                    </a:p>
                  </a:txBody>
                  <a:tcPr anchor="ct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accent5">
                        <a:lumMod val="40000"/>
                        <a:lumOff val="60000"/>
                      </a:schemeClr>
                    </a:solidFill>
                  </a:tcPr>
                </a:tc>
                <a:tc>
                  <a:txBody>
                    <a:bodyPr/>
                    <a:lstStyle/>
                    <a:p>
                      <a:endParaRPr lang="en-US" dirty="0"/>
                    </a:p>
                  </a:txBody>
                  <a:tcPr anchor="ct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accent5">
                        <a:lumMod val="40000"/>
                        <a:lumOff val="60000"/>
                      </a:schemeClr>
                    </a:solidFill>
                  </a:tcPr>
                </a:tc>
              </a:tr>
            </a:tbl>
          </a:graphicData>
        </a:graphic>
      </p:graphicFrame>
      <p:sp>
        <p:nvSpPr>
          <p:cNvPr id="17" name="TextBox 16"/>
          <p:cNvSpPr txBox="1"/>
          <p:nvPr/>
        </p:nvSpPr>
        <p:spPr>
          <a:xfrm>
            <a:off x="228600" y="5257800"/>
            <a:ext cx="8534400" cy="4247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457200" indent="-457200">
              <a:lnSpc>
                <a:spcPct val="90000"/>
              </a:lnSpc>
              <a:spcBef>
                <a:spcPts val="1200"/>
              </a:spcBef>
              <a:buFont typeface="Arial" pitchFamily="34" charset="0"/>
              <a:buChar char="•"/>
            </a:pPr>
            <a:r>
              <a:rPr lang="en-US" sz="2400" dirty="0" smtClean="0">
                <a:solidFill>
                  <a:schemeClr val="tx1"/>
                </a:solidFill>
              </a:rPr>
              <a:t>Fair use</a:t>
            </a:r>
          </a:p>
        </p:txBody>
      </p:sp>
      <p:grpSp>
        <p:nvGrpSpPr>
          <p:cNvPr id="15" name="Group 14"/>
          <p:cNvGrpSpPr/>
          <p:nvPr/>
        </p:nvGrpSpPr>
        <p:grpSpPr>
          <a:xfrm>
            <a:off x="914400" y="3124200"/>
            <a:ext cx="7010400" cy="762000"/>
            <a:chOff x="914400" y="3048000"/>
            <a:chExt cx="7010400" cy="762000"/>
          </a:xfrm>
        </p:grpSpPr>
        <p:sp>
          <p:nvSpPr>
            <p:cNvPr id="13" name="Down Arrow 12"/>
            <p:cNvSpPr/>
            <p:nvPr/>
          </p:nvSpPr>
          <p:spPr>
            <a:xfrm flipV="1">
              <a:off x="2971800" y="3048000"/>
              <a:ext cx="685800" cy="7620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dirty="0" err="1" smtClean="0"/>
            </a:p>
          </p:txBody>
        </p:sp>
        <p:sp>
          <p:nvSpPr>
            <p:cNvPr id="14" name="Down Arrow 13"/>
            <p:cNvSpPr/>
            <p:nvPr/>
          </p:nvSpPr>
          <p:spPr>
            <a:xfrm flipV="1">
              <a:off x="914400" y="3048000"/>
              <a:ext cx="685800" cy="7620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dirty="0" err="1" smtClean="0"/>
            </a:p>
          </p:txBody>
        </p:sp>
        <p:sp>
          <p:nvSpPr>
            <p:cNvPr id="16" name="Down Arrow 15"/>
            <p:cNvSpPr/>
            <p:nvPr/>
          </p:nvSpPr>
          <p:spPr>
            <a:xfrm flipV="1">
              <a:off x="7239000" y="3048000"/>
              <a:ext cx="685800" cy="7620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dirty="0" err="1" smtClean="0"/>
            </a:p>
          </p:txBody>
        </p:sp>
        <p:sp>
          <p:nvSpPr>
            <p:cNvPr id="12" name="Down Arrow 11"/>
            <p:cNvSpPr/>
            <p:nvPr/>
          </p:nvSpPr>
          <p:spPr>
            <a:xfrm>
              <a:off x="4953000" y="3048000"/>
              <a:ext cx="685800" cy="76200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dirty="0" err="1" smtClean="0"/>
            </a:p>
          </p:txBody>
        </p:sp>
      </p:grpSp>
      <p:sp>
        <p:nvSpPr>
          <p:cNvPr id="18" name="Rectangle 17"/>
          <p:cNvSpPr/>
          <p:nvPr/>
        </p:nvSpPr>
        <p:spPr>
          <a:xfrm>
            <a:off x="1371600" y="5833646"/>
            <a:ext cx="7620000" cy="338554"/>
          </a:xfrm>
          <a:prstGeom prst="rect">
            <a:avLst/>
          </a:prstGeom>
        </p:spPr>
        <p:txBody>
          <a:bodyPr wrap="square">
            <a:spAutoFit/>
          </a:bodyPr>
          <a:lstStyle/>
          <a:p>
            <a:pPr algn="r"/>
            <a:r>
              <a:rPr lang="en-US" sz="1600" i="1" dirty="0" err="1" smtClean="0"/>
              <a:t>Righthaven</a:t>
            </a:r>
            <a:r>
              <a:rPr lang="en-US" sz="1600" i="1" dirty="0" smtClean="0"/>
              <a:t> LLC v. Wayne </a:t>
            </a:r>
            <a:r>
              <a:rPr lang="en-US" sz="1600" i="1" dirty="0" err="1" smtClean="0"/>
              <a:t>Hoehn</a:t>
            </a:r>
            <a:r>
              <a:rPr lang="en-US" sz="1600" i="1" dirty="0" smtClean="0"/>
              <a:t>, Case 2:11-cv-00050-PMP -RJJ   Document 28</a:t>
            </a:r>
            <a:endParaRPr lang="en-US" sz="1600" i="1"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71</a:t>
            </a:fld>
            <a:endParaRPr lang="en-US"/>
          </a:p>
        </p:txBody>
      </p:sp>
      <p:graphicFrame>
        <p:nvGraphicFramePr>
          <p:cNvPr id="10" name="Content Placeholder 9"/>
          <p:cNvGraphicFramePr>
            <a:graphicFrameLocks noGrp="1"/>
          </p:cNvGraphicFramePr>
          <p:nvPr>
            <p:ph idx="1"/>
          </p:nvPr>
        </p:nvGraphicFramePr>
        <p:xfrm>
          <a:off x="228600" y="1447800"/>
          <a:ext cx="8534400" cy="3093720"/>
        </p:xfrm>
        <a:graphic>
          <a:graphicData uri="http://schemas.openxmlformats.org/drawingml/2006/table">
            <a:tbl>
              <a:tblPr firstCol="1" bandCol="1">
                <a:tableStyleId>{D27102A9-8310-4765-A935-A1911B00CA55}</a:tableStyleId>
              </a:tblPr>
              <a:tblGrid>
                <a:gridCol w="2514600"/>
                <a:gridCol w="1676400"/>
                <a:gridCol w="1905000"/>
                <a:gridCol w="2438400"/>
              </a:tblGrid>
              <a:tr h="685800">
                <a:tc>
                  <a:txBody>
                    <a:bodyPr/>
                    <a:lstStyle/>
                    <a:p>
                      <a:pPr algn="ctr"/>
                      <a:r>
                        <a:rPr lang="en-US" dirty="0" smtClean="0"/>
                        <a:t>Nature</a:t>
                      </a:r>
                      <a:r>
                        <a:rPr lang="en-US" baseline="0" dirty="0" smtClean="0"/>
                        <a:t> of Use</a:t>
                      </a:r>
                      <a:endParaRPr lang="en-US" dirty="0"/>
                    </a:p>
                  </a:txBody>
                  <a:tcP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t>Nature of Material </a:t>
                      </a:r>
                      <a:endParaRPr lang="en-US" b="1" dirty="0"/>
                    </a:p>
                  </a:txBody>
                  <a:tcP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t>Extent of Copying</a:t>
                      </a:r>
                      <a:endParaRPr lang="en-US" b="1" dirty="0"/>
                    </a:p>
                  </a:txBody>
                  <a:tcP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t>Market Effect</a:t>
                      </a:r>
                      <a:endParaRPr lang="en-US" b="1" dirty="0"/>
                    </a:p>
                  </a:txBody>
                  <a:tcP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000">
                <a:tc>
                  <a:txBody>
                    <a:bodyPr/>
                    <a:lstStyle/>
                    <a:p>
                      <a:pPr marL="342900" indent="-342900">
                        <a:buFont typeface="Arial" pitchFamily="34" charset="0"/>
                        <a:buNone/>
                      </a:pPr>
                      <a:endParaRPr lang="en-US" b="0" baseline="0" dirty="0" smtClean="0"/>
                    </a:p>
                  </a:txBody>
                  <a:tcPr anchor="ctr">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p>
                  </a:txBody>
                  <a:tcPr anchor="ctr">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endParaRPr lang="en-US" i="1" dirty="0"/>
                    </a:p>
                  </a:txBody>
                  <a:tcPr anchor="ctr">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txBody>
                  <a:tcPr anchor="ctr">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r>
              <a:tr h="838200">
                <a:tc>
                  <a:txBody>
                    <a:bodyPr/>
                    <a:lstStyle/>
                    <a:p>
                      <a:endParaRPr lang="en-US"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r h="10605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Commercial </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Verbatim</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Non-transformative</a:t>
                      </a:r>
                    </a:p>
                  </a:txBody>
                  <a:tcPr anchor="ct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accent5">
                        <a:lumMod val="40000"/>
                        <a:lumOff val="60000"/>
                      </a:schemeClr>
                    </a:solidFill>
                  </a:tcPr>
                </a:tc>
                <a:tc>
                  <a:txBody>
                    <a:bodyPr/>
                    <a:lstStyle/>
                    <a:p>
                      <a:r>
                        <a:rPr lang="en-US" dirty="0" smtClean="0"/>
                        <a:t>Entertainment</a:t>
                      </a:r>
                      <a:endParaRPr lang="en-US" dirty="0"/>
                    </a:p>
                  </a:txBody>
                  <a:tcPr anchor="ct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accent5">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Copied entire works – CD’s</a:t>
                      </a:r>
                    </a:p>
                  </a:txBody>
                  <a:tcPr anchor="ct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accent5">
                        <a:lumMod val="40000"/>
                        <a:lumOff val="60000"/>
                      </a:schemeClr>
                    </a:solidFill>
                  </a:tcPr>
                </a:tc>
                <a:tc>
                  <a:txBody>
                    <a:bodyPr/>
                    <a:lstStyle/>
                    <a:p>
                      <a:r>
                        <a:rPr lang="en-US" dirty="0" smtClean="0"/>
                        <a:t>UMG was already making licensing arrangements  for similar services</a:t>
                      </a:r>
                    </a:p>
                  </a:txBody>
                  <a:tcPr anchor="ct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solidFill>
                      <a:schemeClr val="accent5">
                        <a:lumMod val="40000"/>
                        <a:lumOff val="60000"/>
                      </a:schemeClr>
                    </a:solidFill>
                  </a:tcPr>
                </a:tc>
              </a:tr>
            </a:tbl>
          </a:graphicData>
        </a:graphic>
      </p:graphicFrame>
      <p:sp>
        <p:nvSpPr>
          <p:cNvPr id="13" name="Down Arrow 12"/>
          <p:cNvSpPr/>
          <p:nvPr/>
        </p:nvSpPr>
        <p:spPr>
          <a:xfrm>
            <a:off x="2971800" y="2590800"/>
            <a:ext cx="685800" cy="68580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dirty="0" err="1" smtClean="0"/>
          </a:p>
        </p:txBody>
      </p:sp>
      <p:sp>
        <p:nvSpPr>
          <p:cNvPr id="14" name="Down Arrow 13"/>
          <p:cNvSpPr/>
          <p:nvPr/>
        </p:nvSpPr>
        <p:spPr>
          <a:xfrm>
            <a:off x="914400" y="2590800"/>
            <a:ext cx="685800" cy="68580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dirty="0" err="1" smtClean="0"/>
          </a:p>
        </p:txBody>
      </p:sp>
      <p:sp>
        <p:nvSpPr>
          <p:cNvPr id="16" name="Down Arrow 15"/>
          <p:cNvSpPr/>
          <p:nvPr/>
        </p:nvSpPr>
        <p:spPr>
          <a:xfrm>
            <a:off x="7239000" y="2590800"/>
            <a:ext cx="685800" cy="68580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dirty="0" err="1" smtClean="0"/>
          </a:p>
        </p:txBody>
      </p:sp>
      <p:sp>
        <p:nvSpPr>
          <p:cNvPr id="17" name="TextBox 16"/>
          <p:cNvSpPr txBox="1"/>
          <p:nvPr/>
        </p:nvSpPr>
        <p:spPr>
          <a:xfrm>
            <a:off x="228600" y="5137868"/>
            <a:ext cx="8534400" cy="9110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457200" indent="-457200">
              <a:lnSpc>
                <a:spcPct val="90000"/>
              </a:lnSpc>
              <a:spcBef>
                <a:spcPts val="1200"/>
              </a:spcBef>
              <a:buFont typeface="Arial" pitchFamily="34" charset="0"/>
              <a:buChar char="•"/>
            </a:pPr>
            <a:r>
              <a:rPr lang="en-US" sz="2400" dirty="0" smtClean="0">
                <a:solidFill>
                  <a:schemeClr val="tx1"/>
                </a:solidFill>
              </a:rPr>
              <a:t>Compelling argument against fair use</a:t>
            </a:r>
          </a:p>
          <a:p>
            <a:pPr marL="914400" lvl="1" indent="-457200">
              <a:lnSpc>
                <a:spcPct val="90000"/>
              </a:lnSpc>
              <a:spcBef>
                <a:spcPts val="1200"/>
              </a:spcBef>
              <a:buFont typeface="Arial" pitchFamily="34" charset="0"/>
              <a:buChar char="•"/>
            </a:pPr>
            <a:r>
              <a:rPr lang="en-US" sz="2400" dirty="0" smtClean="0">
                <a:solidFill>
                  <a:schemeClr val="tx1"/>
                </a:solidFill>
              </a:rPr>
              <a:t>No real fair use case </a:t>
            </a:r>
            <a:r>
              <a:rPr lang="en-US" sz="2400" smtClean="0">
                <a:solidFill>
                  <a:schemeClr val="tx1"/>
                </a:solidFill>
              </a:rPr>
              <a:t>under four factors</a:t>
            </a:r>
            <a:endParaRPr lang="en-US" sz="2400" dirty="0" smtClean="0">
              <a:solidFill>
                <a:schemeClr val="tx1"/>
              </a:solidFill>
            </a:endParaRPr>
          </a:p>
        </p:txBody>
      </p:sp>
      <p:sp>
        <p:nvSpPr>
          <p:cNvPr id="12" name="Down Arrow 11"/>
          <p:cNvSpPr/>
          <p:nvPr/>
        </p:nvSpPr>
        <p:spPr>
          <a:xfrm>
            <a:off x="4953000" y="2590800"/>
            <a:ext cx="685800" cy="68580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2000" dirty="0" err="1" smtClean="0"/>
          </a:p>
        </p:txBody>
      </p:sp>
      <p:sp>
        <p:nvSpPr>
          <p:cNvPr id="19" name="Title 1"/>
          <p:cNvSpPr>
            <a:spLocks noGrp="1"/>
          </p:cNvSpPr>
          <p:nvPr>
            <p:ph type="title"/>
          </p:nvPr>
        </p:nvSpPr>
        <p:spPr>
          <a:xfrm>
            <a:off x="457200" y="350838"/>
            <a:ext cx="8229600" cy="741362"/>
          </a:xfrm>
        </p:spPr>
        <p:txBody>
          <a:bodyPr/>
          <a:lstStyle/>
          <a:p>
            <a:r>
              <a:rPr lang="en-US" dirty="0" smtClean="0"/>
              <a:t>Four Factors in UMG v. MP3.com</a:t>
            </a:r>
            <a:endParaRPr lang="en-US" sz="32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2752725"/>
            <a:ext cx="8229600" cy="1362075"/>
          </a:xfrm>
        </p:spPr>
        <p:txBody>
          <a:bodyPr/>
          <a:lstStyle/>
          <a:p>
            <a:r>
              <a:rPr lang="en-US" dirty="0" smtClean="0"/>
              <a:t>Fair Use – Points of View</a:t>
            </a:r>
            <a:endParaRPr lang="en-US"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72</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19263"/>
            <a:ext cx="9144000" cy="3419475"/>
          </a:xfrm>
        </p:spPr>
        <p:txBody>
          <a:bodyPr/>
          <a:lstStyle/>
          <a:p>
            <a:pPr marL="0" indent="0" algn="ctr">
              <a:buNone/>
            </a:pPr>
            <a:r>
              <a:rPr lang="en-US" sz="4000" dirty="0" smtClean="0"/>
              <a:t>“In determining … copyright infringement, the courts have long recognized that certain acts of copying are defensible as </a:t>
            </a:r>
            <a:br>
              <a:rPr lang="en-US" sz="4000" dirty="0" smtClean="0"/>
            </a:br>
            <a:r>
              <a:rPr lang="en-US" sz="4000" b="1" i="1" dirty="0" smtClean="0"/>
              <a:t>fair use.”</a:t>
            </a:r>
            <a:endParaRPr lang="en-US" sz="4000"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73</a:t>
            </a:fld>
            <a:endParaRPr lang="en-US"/>
          </a:p>
        </p:txBody>
      </p:sp>
      <p:sp>
        <p:nvSpPr>
          <p:cNvPr id="6" name="TextBox 5"/>
          <p:cNvSpPr txBox="1"/>
          <p:nvPr/>
        </p:nvSpPr>
        <p:spPr>
          <a:xfrm>
            <a:off x="0" y="5257800"/>
            <a:ext cx="8839200" cy="757130"/>
          </a:xfrm>
          <a:prstGeom prst="rect">
            <a:avLst/>
          </a:prstGeom>
          <a:noFill/>
        </p:spPr>
        <p:txBody>
          <a:bodyPr wrap="square" rtlCol="0">
            <a:spAutoFit/>
          </a:bodyPr>
          <a:lstStyle/>
          <a:p>
            <a:pPr algn="r">
              <a:lnSpc>
                <a:spcPct val="90000"/>
              </a:lnSpc>
              <a:spcBef>
                <a:spcPts val="1200"/>
              </a:spcBef>
            </a:pPr>
            <a:r>
              <a:rPr lang="en-US" sz="2400" dirty="0" err="1" smtClean="0">
                <a:solidFill>
                  <a:schemeClr val="tx2"/>
                </a:solidFill>
              </a:rPr>
              <a:t>Nimmer</a:t>
            </a:r>
            <a:r>
              <a:rPr lang="en-US" sz="2400" dirty="0" smtClean="0">
                <a:solidFill>
                  <a:schemeClr val="tx2"/>
                </a:solidFill>
              </a:rPr>
              <a:t>, Melville and </a:t>
            </a:r>
            <a:r>
              <a:rPr lang="en-US" sz="2400" dirty="0" err="1" smtClean="0">
                <a:solidFill>
                  <a:schemeClr val="tx2"/>
                </a:solidFill>
              </a:rPr>
              <a:t>Nimmer</a:t>
            </a:r>
            <a:r>
              <a:rPr lang="en-US" sz="2400" dirty="0" smtClean="0">
                <a:solidFill>
                  <a:schemeClr val="tx2"/>
                </a:solidFill>
              </a:rPr>
              <a:t>, David, </a:t>
            </a:r>
            <a:br>
              <a:rPr lang="en-US" sz="2400" dirty="0" smtClean="0">
                <a:solidFill>
                  <a:schemeClr val="tx2"/>
                </a:solidFill>
              </a:rPr>
            </a:br>
            <a:r>
              <a:rPr lang="en-US" sz="2400" b="1" dirty="0" err="1" smtClean="0">
                <a:solidFill>
                  <a:schemeClr val="tx2"/>
                </a:solidFill>
              </a:rPr>
              <a:t>Nimmer</a:t>
            </a:r>
            <a:r>
              <a:rPr lang="en-US" sz="2400" b="1" dirty="0" smtClean="0">
                <a:solidFill>
                  <a:schemeClr val="tx2"/>
                </a:solidFill>
              </a:rPr>
              <a:t> on Copyright, </a:t>
            </a:r>
            <a:r>
              <a:rPr lang="en-US" sz="2400" dirty="0" smtClean="0">
                <a:solidFill>
                  <a:schemeClr val="tx2"/>
                </a:solidFill>
              </a:rPr>
              <a:t>13.05</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71601"/>
            <a:ext cx="9144000" cy="2743200"/>
          </a:xfrm>
        </p:spPr>
        <p:txBody>
          <a:bodyPr/>
          <a:lstStyle/>
          <a:p>
            <a:pPr marL="0" indent="0" algn="ctr">
              <a:buNone/>
            </a:pPr>
            <a:r>
              <a:rPr lang="en-US" sz="3600" dirty="0" smtClean="0"/>
              <a:t>“</a:t>
            </a:r>
            <a:r>
              <a:rPr lang="en-US" sz="3600" b="1" i="1" dirty="0" smtClean="0"/>
              <a:t>Fair use </a:t>
            </a:r>
            <a:r>
              <a:rPr lang="en-US" sz="3600" i="1" dirty="0" smtClean="0"/>
              <a:t>must be viewed as an integral part of the system, not an … exception to a </a:t>
            </a:r>
            <a:r>
              <a:rPr lang="en-US" sz="3600" i="1" dirty="0" err="1" smtClean="0"/>
              <a:t>Hobbesian</a:t>
            </a:r>
            <a:r>
              <a:rPr lang="en-US" sz="3600" i="1" dirty="0" smtClean="0"/>
              <a:t> state of nature </a:t>
            </a:r>
            <a:br>
              <a:rPr lang="en-US" sz="3600" i="1" dirty="0" smtClean="0"/>
            </a:br>
            <a:r>
              <a:rPr lang="en-US" sz="3600" i="1" dirty="0" smtClean="0"/>
              <a:t>where ruthless enforcement of exclusive rights as private property is the ideal</a:t>
            </a:r>
            <a:r>
              <a:rPr lang="en-US" sz="3600" b="1" i="1" dirty="0" smtClean="0"/>
              <a:t>.”</a:t>
            </a:r>
            <a:endParaRPr lang="en-US" sz="3600"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74</a:t>
            </a:fld>
            <a:endParaRPr lang="en-US"/>
          </a:p>
        </p:txBody>
      </p:sp>
      <p:sp>
        <p:nvSpPr>
          <p:cNvPr id="6" name="TextBox 5"/>
          <p:cNvSpPr txBox="1"/>
          <p:nvPr/>
        </p:nvSpPr>
        <p:spPr>
          <a:xfrm>
            <a:off x="0" y="5671268"/>
            <a:ext cx="8839200" cy="424732"/>
          </a:xfrm>
          <a:prstGeom prst="rect">
            <a:avLst/>
          </a:prstGeom>
          <a:noFill/>
        </p:spPr>
        <p:txBody>
          <a:bodyPr wrap="square" rtlCol="0">
            <a:spAutoFit/>
          </a:bodyPr>
          <a:lstStyle/>
          <a:p>
            <a:pPr algn="r">
              <a:lnSpc>
                <a:spcPct val="90000"/>
              </a:lnSpc>
              <a:spcBef>
                <a:spcPts val="1200"/>
              </a:spcBef>
            </a:pPr>
            <a:r>
              <a:rPr lang="en-US" sz="2400" dirty="0" err="1" smtClean="0">
                <a:solidFill>
                  <a:schemeClr val="tx2"/>
                </a:solidFill>
              </a:rPr>
              <a:t>Patry</a:t>
            </a:r>
            <a:r>
              <a:rPr lang="en-US" sz="2400" dirty="0" smtClean="0">
                <a:solidFill>
                  <a:schemeClr val="tx2"/>
                </a:solidFill>
              </a:rPr>
              <a:t>, William, </a:t>
            </a:r>
            <a:r>
              <a:rPr lang="en-US" sz="2400" b="1" dirty="0" err="1" smtClean="0">
                <a:solidFill>
                  <a:schemeClr val="tx2"/>
                </a:solidFill>
              </a:rPr>
              <a:t>Patry</a:t>
            </a:r>
            <a:r>
              <a:rPr lang="en-US" sz="2400" b="1" dirty="0" smtClean="0">
                <a:solidFill>
                  <a:schemeClr val="tx2"/>
                </a:solidFill>
              </a:rPr>
              <a:t> on Copyright</a:t>
            </a:r>
            <a:r>
              <a:rPr lang="en-US" sz="2400" dirty="0" smtClean="0">
                <a:solidFill>
                  <a:schemeClr val="tx2"/>
                </a:solidFill>
              </a:rPr>
              <a:t>, 10:2</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Copyright Summary, Session 1</a:t>
            </a:r>
            <a:endParaRPr lang="en-US" dirty="0"/>
          </a:p>
        </p:txBody>
      </p:sp>
      <p:sp>
        <p:nvSpPr>
          <p:cNvPr id="3" name="Content Placeholder 2"/>
          <p:cNvSpPr>
            <a:spLocks noGrp="1"/>
          </p:cNvSpPr>
          <p:nvPr>
            <p:ph idx="1"/>
          </p:nvPr>
        </p:nvSpPr>
        <p:spPr>
          <a:xfrm>
            <a:off x="457200" y="1295400"/>
            <a:ext cx="8229600" cy="4876800"/>
          </a:xfrm>
        </p:spPr>
        <p:txBody>
          <a:bodyPr/>
          <a:lstStyle/>
          <a:p>
            <a:r>
              <a:rPr lang="en-US" dirty="0" smtClean="0"/>
              <a:t>Originates with the creator</a:t>
            </a:r>
          </a:p>
          <a:p>
            <a:r>
              <a:rPr lang="en-US" dirty="0" smtClean="0"/>
              <a:t>Applies to original works that are fixed in a tangible medium</a:t>
            </a:r>
          </a:p>
          <a:p>
            <a:pPr lvl="1"/>
            <a:r>
              <a:rPr lang="en-US" dirty="0" smtClean="0"/>
              <a:t>Text, Images, Music, Motion Pictures, Choreography, Drama, and Architecture</a:t>
            </a:r>
          </a:p>
          <a:p>
            <a:r>
              <a:rPr lang="en-US" dirty="0" smtClean="0"/>
              <a:t>Consists of a set of exclusive rights</a:t>
            </a:r>
          </a:p>
          <a:p>
            <a:pPr lvl="1"/>
            <a:r>
              <a:rPr lang="en-US" dirty="0" smtClean="0"/>
              <a:t>Reproduce, Derive, Distribute, Perform, Display, Transmit Digitally</a:t>
            </a:r>
          </a:p>
          <a:p>
            <a:pPr lvl="1"/>
            <a:r>
              <a:rPr lang="en-US" dirty="0" smtClean="0"/>
              <a:t>That are infinitely divisible</a:t>
            </a:r>
          </a:p>
          <a:p>
            <a:pPr lvl="1"/>
            <a:r>
              <a:rPr lang="en-US" dirty="0" smtClean="0"/>
              <a:t>Limited in term</a:t>
            </a:r>
          </a:p>
          <a:p>
            <a:r>
              <a:rPr lang="en-US" dirty="0" smtClean="0"/>
              <a:t>With exceptions like Fair Use</a:t>
            </a:r>
          </a:p>
          <a:p>
            <a:pPr lvl="1"/>
            <a:r>
              <a:rPr lang="en-US" dirty="0" smtClean="0"/>
              <a:t>But many more!</a:t>
            </a:r>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1066800"/>
            <a:ext cx="8229600" cy="1362075"/>
          </a:xfrm>
        </p:spPr>
        <p:txBody>
          <a:bodyPr/>
          <a:lstStyle/>
          <a:p>
            <a:r>
              <a:rPr lang="en-US" dirty="0" smtClean="0"/>
              <a:t>BREAK</a:t>
            </a:r>
            <a:endParaRPr lang="en-US" dirty="0"/>
          </a:p>
        </p:txBody>
      </p:sp>
      <p:sp>
        <p:nvSpPr>
          <p:cNvPr id="7" name="Subtitle 6"/>
          <p:cNvSpPr>
            <a:spLocks noGrp="1"/>
          </p:cNvSpPr>
          <p:nvPr>
            <p:ph type="body" idx="1"/>
          </p:nvPr>
        </p:nvSpPr>
        <p:spPr>
          <a:xfrm>
            <a:off x="457200" y="2971800"/>
            <a:ext cx="8229600" cy="1597025"/>
          </a:xfrm>
        </p:spPr>
        <p:txBody>
          <a:bodyPr/>
          <a:lstStyle/>
          <a:p>
            <a:r>
              <a:rPr lang="en-US" sz="3600" dirty="0" smtClean="0"/>
              <a:t>In the next session:</a:t>
            </a:r>
          </a:p>
          <a:p>
            <a:pPr lvl="1"/>
            <a:r>
              <a:rPr lang="en-US" sz="2800" dirty="0" smtClean="0"/>
              <a:t>International Copyright</a:t>
            </a:r>
          </a:p>
          <a:p>
            <a:pPr lvl="1"/>
            <a:r>
              <a:rPr lang="en-US" sz="2800" dirty="0" smtClean="0"/>
              <a:t>Change and Copyright</a:t>
            </a:r>
            <a:endParaRPr lang="en-US" sz="2800"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76</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0" y="1295400"/>
          <a:ext cx="9144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ate Placeholder 1"/>
          <p:cNvSpPr>
            <a:spLocks noGrp="1"/>
          </p:cNvSpPr>
          <p:nvPr>
            <p:ph type="dt" sz="half" idx="10"/>
          </p:nvPr>
        </p:nvSpPr>
        <p:spPr/>
        <p:txBody>
          <a:bodyPr/>
          <a:lstStyle/>
          <a:p>
            <a:fld id="{9E14E4E1-07A6-45C3-947B-2246C97D9954}" type="datetime1">
              <a:rPr lang="en-US" smtClean="0"/>
              <a:pPr/>
              <a:t>2/16/2012</a:t>
            </a:fld>
            <a:endParaRPr lang="en-US"/>
          </a:p>
        </p:txBody>
      </p:sp>
      <p:sp>
        <p:nvSpPr>
          <p:cNvPr id="3" name="Slide Number Placeholder 2"/>
          <p:cNvSpPr>
            <a:spLocks noGrp="1"/>
          </p:cNvSpPr>
          <p:nvPr>
            <p:ph type="sldNum" sz="quarter" idx="12"/>
          </p:nvPr>
        </p:nvSpPr>
        <p:spPr/>
        <p:txBody>
          <a:bodyPr/>
          <a:lstStyle/>
          <a:p>
            <a:fld id="{35631A8E-801F-401B-ACF7-711EAD65D5F0}" type="slidenum">
              <a:rPr lang="en-US" smtClean="0"/>
              <a:pPr/>
              <a:t>8</a:t>
            </a:fld>
            <a:endParaRPr lang="en-US"/>
          </a:p>
        </p:txBody>
      </p:sp>
      <p:sp>
        <p:nvSpPr>
          <p:cNvPr id="6" name="Title 6"/>
          <p:cNvSpPr txBox="1">
            <a:spLocks/>
          </p:cNvSpPr>
          <p:nvPr/>
        </p:nvSpPr>
        <p:spPr>
          <a:xfrm>
            <a:off x="2895600" y="8783638"/>
            <a:ext cx="8229600" cy="741362"/>
          </a:xfrm>
          <a:prstGeom prst="rect">
            <a:avLst/>
          </a:prstGeo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2"/>
                </a:solidFill>
                <a:effectLst/>
                <a:uLnTx/>
                <a:uFillTx/>
                <a:latin typeface="+mj-lt"/>
                <a:ea typeface="+mj-ea"/>
                <a:cs typeface="+mj-cs"/>
              </a:rPr>
              <a:t>Partial summary judgment in favor of RIAA:</a:t>
            </a:r>
            <a:r>
              <a:rPr kumimoji="0" lang="en-US" sz="2800" b="0" i="0" u="none" strike="noStrike" kern="1200" cap="none" spc="0" normalizeH="0" noProof="0" dirty="0" smtClean="0">
                <a:ln>
                  <a:noFill/>
                </a:ln>
                <a:solidFill>
                  <a:schemeClr val="tx2"/>
                </a:solidFill>
                <a:effectLst/>
                <a:uLnTx/>
                <a:uFillTx/>
                <a:latin typeface="+mj-lt"/>
                <a:ea typeface="+mj-ea"/>
                <a:cs typeface="+mj-cs"/>
              </a:rPr>
              <a:t/>
            </a:r>
            <a:br>
              <a:rPr kumimoji="0" lang="en-US" sz="2800" b="0" i="0" u="none" strike="noStrike" kern="1200" cap="none" spc="0" normalizeH="0" noProof="0" dirty="0" smtClean="0">
                <a:ln>
                  <a:noFill/>
                </a:ln>
                <a:solidFill>
                  <a:schemeClr val="tx2"/>
                </a:solidFill>
                <a:effectLst/>
                <a:uLnTx/>
                <a:uFillTx/>
                <a:latin typeface="+mj-lt"/>
                <a:ea typeface="+mj-ea"/>
                <a:cs typeface="+mj-cs"/>
              </a:rPr>
            </a:br>
            <a:r>
              <a:rPr kumimoji="0" lang="en-US" sz="2800" b="0" i="0" u="none" strike="noStrike" kern="1200" cap="none" spc="0" normalizeH="0" noProof="0" dirty="0" smtClean="0">
                <a:ln>
                  <a:noFill/>
                </a:ln>
                <a:solidFill>
                  <a:schemeClr val="tx2"/>
                </a:solidFill>
                <a:effectLst/>
                <a:uLnTx/>
                <a:uFillTx/>
                <a:latin typeface="+mj-lt"/>
                <a:ea typeface="+mj-ea"/>
                <a:cs typeface="+mj-cs"/>
              </a:rPr>
              <a:t>April 28, 2000</a:t>
            </a:r>
            <a:endParaRPr kumimoji="0" lang="en-US" sz="2800" b="0" i="0" u="none" strike="noStrike" kern="1200" cap="none" spc="0" normalizeH="0" baseline="0" noProof="0" dirty="0">
              <a:ln>
                <a:noFill/>
              </a:ln>
              <a:solidFill>
                <a:schemeClr val="tx2"/>
              </a:solidFill>
              <a:effectLst/>
              <a:uLnTx/>
              <a:uFillTx/>
              <a:latin typeface="+mj-lt"/>
              <a:ea typeface="+mj-ea"/>
              <a:cs typeface="+mj-cs"/>
            </a:endParaRPr>
          </a:p>
        </p:txBody>
      </p:sp>
      <p:sp>
        <p:nvSpPr>
          <p:cNvPr id="7" name="Title 6"/>
          <p:cNvSpPr txBox="1">
            <a:spLocks/>
          </p:cNvSpPr>
          <p:nvPr/>
        </p:nvSpPr>
        <p:spPr>
          <a:xfrm>
            <a:off x="381000" y="228600"/>
            <a:ext cx="8229600" cy="741362"/>
          </a:xfrm>
          <a:prstGeom prst="rect">
            <a:avLst/>
          </a:prstGeom>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2"/>
                </a:solidFill>
                <a:effectLst/>
                <a:uLnTx/>
                <a:uFillTx/>
                <a:latin typeface="+mj-lt"/>
                <a:ea typeface="+mj-ea"/>
                <a:cs typeface="+mj-cs"/>
              </a:rPr>
              <a:t>The Short Life of MP3.com</a:t>
            </a:r>
            <a:r>
              <a:rPr kumimoji="0" lang="en-US" sz="3200" b="0" i="0" u="none" strike="noStrike" kern="1200" cap="none" spc="0" normalizeH="0" noProof="0" dirty="0" smtClean="0">
                <a:ln>
                  <a:noFill/>
                </a:ln>
                <a:solidFill>
                  <a:schemeClr val="tx2"/>
                </a:solidFill>
                <a:effectLst/>
                <a:uLnTx/>
                <a:uFillTx/>
                <a:latin typeface="+mj-lt"/>
                <a:ea typeface="+mj-ea"/>
                <a:cs typeface="+mj-cs"/>
              </a:rPr>
              <a:t> Instant Listening</a:t>
            </a:r>
            <a:endParaRPr kumimoji="0" lang="en-US" sz="32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from="(-#ppt_w/2)" to="(#ppt_x)" calcmode="lin" valueType="num">
                                      <p:cBhvr>
                                        <p:cTn id="7" dur="600" fill="hold">
                                          <p:stCondLst>
                                            <p:cond delay="0"/>
                                          </p:stCondLst>
                                        </p:cTn>
                                        <p:tgtEl>
                                          <p:spTgt spid="6"/>
                                        </p:tgtEl>
                                        <p:attrNameLst>
                                          <p:attrName>ppt_x</p:attrName>
                                        </p:attrNameLst>
                                      </p:cBhvr>
                                    </p:anim>
                                    <p:anim from="0" to="-1.0" calcmode="lin" valueType="num">
                                      <p:cBhvr>
                                        <p:cTn id="8" dur="200" decel="50000" autoRev="1" fill="hold">
                                          <p:stCondLst>
                                            <p:cond delay="600"/>
                                          </p:stCondLst>
                                        </p:cTn>
                                        <p:tgtEl>
                                          <p:spTgt spid="6"/>
                                        </p:tgtEl>
                                        <p:attrNameLst>
                                          <p:attrName>xshear</p:attrName>
                                        </p:attrNameLst>
                                      </p:cBhvr>
                                    </p:anim>
                                    <p:animScale>
                                      <p:cBhvr>
                                        <p:cTn id="9" dur="200" decel="100000" autoRev="1" fill="hold">
                                          <p:stCondLst>
                                            <p:cond delay="600"/>
                                          </p:stCondLst>
                                        </p:cTn>
                                        <p:tgtEl>
                                          <p:spTgt spid="6"/>
                                        </p:tgtEl>
                                      </p:cBhvr>
                                      <p:from x="100000" y="100000"/>
                                      <p:to x="80000" y="100000"/>
                                    </p:animScale>
                                    <p:anim by="(#ppt_h/3+#ppt_w*0.1)" calcmode="lin" valueType="num">
                                      <p:cBhvr additive="sum">
                                        <p:cTn id="10" dur="200" decel="100000" autoRev="1" fill="hold">
                                          <p:stCondLst>
                                            <p:cond delay="6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Copyright and Technologists</a:t>
            </a:r>
            <a:endParaRPr lang="en-US" dirty="0"/>
          </a:p>
        </p:txBody>
      </p:sp>
      <p:sp>
        <p:nvSpPr>
          <p:cNvPr id="4" name="Date Placeholder 3"/>
          <p:cNvSpPr>
            <a:spLocks noGrp="1"/>
          </p:cNvSpPr>
          <p:nvPr>
            <p:ph type="dt" sz="half" idx="10"/>
          </p:nvPr>
        </p:nvSpPr>
        <p:spPr/>
        <p:txBody>
          <a:bodyPr/>
          <a:lstStyle/>
          <a:p>
            <a:fld id="{F9D4C863-FD0D-44A9-8EB0-E2E64D01D298}" type="datetime1">
              <a:rPr lang="en-US" smtClean="0"/>
              <a:pPr/>
              <a:t>2/16/2012</a:t>
            </a:fld>
            <a:endParaRPr lang="en-US"/>
          </a:p>
        </p:txBody>
      </p:sp>
      <p:sp>
        <p:nvSpPr>
          <p:cNvPr id="5" name="Slide Number Placeholder 4"/>
          <p:cNvSpPr>
            <a:spLocks noGrp="1"/>
          </p:cNvSpPr>
          <p:nvPr>
            <p:ph type="sldNum" sz="quarter" idx="12"/>
          </p:nvPr>
        </p:nvSpPr>
        <p:spPr/>
        <p:txBody>
          <a:bodyPr/>
          <a:lstStyle/>
          <a:p>
            <a:fld id="{35631A8E-801F-401B-ACF7-711EAD65D5F0}" type="slidenum">
              <a:rPr lang="en-US" smtClean="0"/>
              <a:pPr/>
              <a:t>9</a:t>
            </a:fld>
            <a:endParaRPr lang="en-US"/>
          </a:p>
        </p:txBody>
      </p:sp>
      <p:pic>
        <p:nvPicPr>
          <p:cNvPr id="6" name="Picture 5" descr="scales-of-justice.jpg"/>
          <p:cNvPicPr>
            <a:picLocks noChangeAspect="1"/>
          </p:cNvPicPr>
          <p:nvPr/>
        </p:nvPicPr>
        <p:blipFill>
          <a:blip r:embed="rId3" cstate="print">
            <a:grayscl/>
          </a:blip>
          <a:stretch>
            <a:fillRect/>
          </a:stretch>
        </p:blipFill>
        <p:spPr>
          <a:xfrm>
            <a:off x="609600" y="1524000"/>
            <a:ext cx="3581400" cy="4038600"/>
          </a:xfrm>
          <a:prstGeom prst="rect">
            <a:avLst/>
          </a:prstGeom>
          <a:ln>
            <a:noFill/>
          </a:ln>
          <a:effectLst>
            <a:reflection blurRad="12700" stA="30000" endPos="30000" dist="5000" dir="5400000" sy="-100000" algn="bl" rotWithShape="0"/>
          </a:effectLst>
          <a:scene3d>
            <a:camera prst="perspectiveContrastingRightFacing"/>
            <a:lightRig rig="threePt" dir="t">
              <a:rot lat="0" lon="0" rev="2700000"/>
            </a:lightRig>
          </a:scene3d>
          <a:sp3d>
            <a:bevelT w="63500" h="50800"/>
          </a:sp3d>
        </p:spPr>
      </p:pic>
      <p:pic>
        <p:nvPicPr>
          <p:cNvPr id="7" name="Picture 6" descr="internet-word-cloud.jpg"/>
          <p:cNvPicPr>
            <a:picLocks noChangeAspect="1"/>
          </p:cNvPicPr>
          <p:nvPr/>
        </p:nvPicPr>
        <p:blipFill>
          <a:blip r:embed="rId4" cstate="print"/>
          <a:stretch>
            <a:fillRect/>
          </a:stretch>
        </p:blipFill>
        <p:spPr>
          <a:xfrm>
            <a:off x="4267200" y="1600200"/>
            <a:ext cx="4397231" cy="39624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HeroicExtremeLeftFacing"/>
            <a:lightRig rig="soft" dir="t"/>
          </a:scene3d>
          <a:sp3d contourW="12700" prstMaterial="matte">
            <a:bevelT w="63500" h="50800"/>
            <a:contourClr>
              <a:srgbClr val="C0C0C0"/>
            </a:contourClr>
          </a:sp3d>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PowerPoint Template">
  <a:themeElements>
    <a:clrScheme name="CCC">
      <a:dk1>
        <a:sysClr val="windowText" lastClr="000000"/>
      </a:dk1>
      <a:lt1>
        <a:sysClr val="window" lastClr="FFFFFF"/>
      </a:lt1>
      <a:dk2>
        <a:srgbClr val="00326E"/>
      </a:dk2>
      <a:lt2>
        <a:srgbClr val="D9D9D9"/>
      </a:lt2>
      <a:accent1>
        <a:srgbClr val="FF7F00"/>
      </a:accent1>
      <a:accent2>
        <a:srgbClr val="005FB4"/>
      </a:accent2>
      <a:accent3>
        <a:srgbClr val="00326E"/>
      </a:accent3>
      <a:accent4>
        <a:srgbClr val="CCD8EF"/>
      </a:accent4>
      <a:accent5>
        <a:srgbClr val="FBB05E"/>
      </a:accent5>
      <a:accent6>
        <a:srgbClr val="A6A6A6"/>
      </a:accent6>
      <a:hlink>
        <a:srgbClr val="005FB4"/>
      </a:hlink>
      <a:folHlink>
        <a:srgbClr val="A6A6A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2"/>
          </a:solidFill>
          <a:beve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1200"/>
          </a:spcBef>
          <a:defRPr sz="2400" dirty="0" err="1" smtClean="0">
            <a:solidFill>
              <a:schemeClr val="tx2"/>
            </a:solidFill>
          </a:defRPr>
        </a:defPPr>
      </a:lstStyle>
    </a:txDef>
  </a:objectDefaults>
  <a:extraClrSchemeLst/>
</a:theme>
</file>

<file path=ppt/theme/theme2.xml><?xml version="1.0" encoding="utf-8"?>
<a:theme xmlns:a="http://schemas.openxmlformats.org/drawingml/2006/main" name="1_Copyright_Clearance_Center">
  <a:themeElements>
    <a:clrScheme name="CCC">
      <a:dk1>
        <a:sysClr val="windowText" lastClr="000000"/>
      </a:dk1>
      <a:lt1>
        <a:sysClr val="window" lastClr="FFFFFF"/>
      </a:lt1>
      <a:dk2>
        <a:srgbClr val="00326E"/>
      </a:dk2>
      <a:lt2>
        <a:srgbClr val="D9D9D9"/>
      </a:lt2>
      <a:accent1>
        <a:srgbClr val="FF7F00"/>
      </a:accent1>
      <a:accent2>
        <a:srgbClr val="005FB4"/>
      </a:accent2>
      <a:accent3>
        <a:srgbClr val="00326E"/>
      </a:accent3>
      <a:accent4>
        <a:srgbClr val="CCD8EF"/>
      </a:accent4>
      <a:accent5>
        <a:srgbClr val="FBB05E"/>
      </a:accent5>
      <a:accent6>
        <a:srgbClr val="A6A6A6"/>
      </a:accent6>
      <a:hlink>
        <a:srgbClr val="005FB4"/>
      </a:hlink>
      <a:folHlink>
        <a:srgbClr val="A6A6A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2"/>
          </a:solidFill>
          <a:beve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1200"/>
          </a:spcBef>
          <a:defRPr sz="2400" dirty="0" err="1" smtClean="0">
            <a:solidFill>
              <a:schemeClr val="tx2"/>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 Template</Template>
  <TotalTime>50837</TotalTime>
  <Words>7484</Words>
  <Application>Microsoft Office PowerPoint</Application>
  <PresentationFormat>On-screen Show (4:3)</PresentationFormat>
  <Paragraphs>848</Paragraphs>
  <Slides>76</Slides>
  <Notes>70</Notes>
  <HiddenSlides>0</HiddenSlides>
  <MMClips>0</MMClips>
  <ScaleCrop>false</ScaleCrop>
  <HeadingPairs>
    <vt:vector size="4" baseType="variant">
      <vt:variant>
        <vt:lpstr>Theme</vt:lpstr>
      </vt:variant>
      <vt:variant>
        <vt:i4>2</vt:i4>
      </vt:variant>
      <vt:variant>
        <vt:lpstr>Slide Titles</vt:lpstr>
      </vt:variant>
      <vt:variant>
        <vt:i4>76</vt:i4>
      </vt:variant>
    </vt:vector>
  </HeadingPairs>
  <TitlesOfParts>
    <vt:vector size="78" baseType="lpstr">
      <vt:lpstr>PowerPoint Template</vt:lpstr>
      <vt:lpstr>1_Copyright_Clearance_Center</vt:lpstr>
      <vt:lpstr>Copyright for Startups Session 1: Copyright Roots</vt:lpstr>
      <vt:lpstr>Slide 2</vt:lpstr>
      <vt:lpstr>A Copyright Story</vt:lpstr>
      <vt:lpstr>Slide 4</vt:lpstr>
      <vt:lpstr>My.MP3.com and Beam-It</vt:lpstr>
      <vt:lpstr>How MyMP3.com and Beam-It Worked</vt:lpstr>
      <vt:lpstr>Slide 7</vt:lpstr>
      <vt:lpstr>Slide 8</vt:lpstr>
      <vt:lpstr>Copyright and Technologists</vt:lpstr>
      <vt:lpstr>Program Overview</vt:lpstr>
      <vt:lpstr>What is copyright?</vt:lpstr>
      <vt:lpstr>Origins of Copyright</vt:lpstr>
      <vt:lpstr>Slide 13</vt:lpstr>
      <vt:lpstr>[Also known as the Statute of Anne, 1710]</vt:lpstr>
      <vt:lpstr>United States Constitution Article 1, Section 8, Clause 8</vt:lpstr>
      <vt:lpstr>Berne Convention, 1886</vt:lpstr>
      <vt:lpstr>The Berne Principles</vt:lpstr>
      <vt:lpstr>US  Copyright  Timeline</vt:lpstr>
      <vt:lpstr>Our copyright focus in this overview:</vt:lpstr>
      <vt:lpstr>In other words…</vt:lpstr>
      <vt:lpstr>Let’s see what the law says copyright applies to.</vt:lpstr>
      <vt:lpstr>Slide 22</vt:lpstr>
      <vt:lpstr>What kinds of work can receive protection?</vt:lpstr>
      <vt:lpstr>Literary works</vt:lpstr>
      <vt:lpstr>Music, including accompanying words</vt:lpstr>
      <vt:lpstr>Dramatic works, including accompanying music</vt:lpstr>
      <vt:lpstr>Pantomime and choreography</vt:lpstr>
      <vt:lpstr>Pictures, Graphics, and Sculpture</vt:lpstr>
      <vt:lpstr>Motion pictures and other audiovisual work</vt:lpstr>
      <vt:lpstr>Sound recordings</vt:lpstr>
      <vt:lpstr>Architectural Works</vt:lpstr>
      <vt:lpstr>Collective Works</vt:lpstr>
      <vt:lpstr>Derivative Works</vt:lpstr>
      <vt:lpstr>Databases</vt:lpstr>
      <vt:lpstr>What does copyright consist of?</vt:lpstr>
      <vt:lpstr>Property</vt:lpstr>
      <vt:lpstr>Intellectual Property</vt:lpstr>
      <vt:lpstr>If you own a copyright, what do you own?</vt:lpstr>
      <vt:lpstr>Slide 39</vt:lpstr>
      <vt:lpstr>Slide 40</vt:lpstr>
      <vt:lpstr>Slide 41</vt:lpstr>
      <vt:lpstr>Slide 42</vt:lpstr>
      <vt:lpstr>Slide 43</vt:lpstr>
      <vt:lpstr>Slide 44</vt:lpstr>
      <vt:lpstr>Slide 45</vt:lpstr>
      <vt:lpstr>The exclusive rights in US Copyright</vt:lpstr>
      <vt:lpstr>Divisibility of Rights</vt:lpstr>
      <vt:lpstr>AUTHOR CONTRACT</vt:lpstr>
      <vt:lpstr>Slide 49</vt:lpstr>
      <vt:lpstr>Slide 50</vt:lpstr>
      <vt:lpstr>Slide 51</vt:lpstr>
      <vt:lpstr>What’s not included?</vt:lpstr>
      <vt:lpstr>E-READER TERMS OF USE</vt:lpstr>
      <vt:lpstr>Slide 54</vt:lpstr>
      <vt:lpstr>Slide 55</vt:lpstr>
      <vt:lpstr>Rights in Cars v. Rights in Copyright</vt:lpstr>
      <vt:lpstr>Slide 57</vt:lpstr>
      <vt:lpstr>What else?</vt:lpstr>
      <vt:lpstr>Copyright Term</vt:lpstr>
      <vt:lpstr>US Copyright Term Since 1790</vt:lpstr>
      <vt:lpstr>Fair Use</vt:lpstr>
      <vt:lpstr>Origins of Fair Use</vt:lpstr>
      <vt:lpstr>Slide 63</vt:lpstr>
      <vt:lpstr>Fair Use in Section 107</vt:lpstr>
      <vt:lpstr>To determine whether a use is fair, consider…</vt:lpstr>
      <vt:lpstr>1. Nature of the Use</vt:lpstr>
      <vt:lpstr>2. Nature of the Material</vt:lpstr>
      <vt:lpstr>3. Amount of portion used</vt:lpstr>
      <vt:lpstr>4. Effect on the potential market or value</vt:lpstr>
      <vt:lpstr>Four Factors in Righthaven v. Hoehn</vt:lpstr>
      <vt:lpstr>Four Factors in UMG v. MP3.com</vt:lpstr>
      <vt:lpstr>Fair Use – Points of View</vt:lpstr>
      <vt:lpstr>Slide 73</vt:lpstr>
      <vt:lpstr>Slide 74</vt:lpstr>
      <vt:lpstr>Copyright Summary, Session 1</vt:lpstr>
      <vt:lpstr>BREAK</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cccadministrator</dc:creator>
  <dc:description>January 2011</dc:description>
  <cp:lastModifiedBy>Skott Klebe</cp:lastModifiedBy>
  <cp:revision>3007</cp:revision>
  <dcterms:created xsi:type="dcterms:W3CDTF">2011-12-02T16:10:26Z</dcterms:created>
  <dcterms:modified xsi:type="dcterms:W3CDTF">2012-02-16T14:51:35Z</dcterms:modified>
</cp:coreProperties>
</file>